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7" r:id="rId2"/>
  </p:sldIdLst>
  <p:sldSz cx="12192000" cy="6858000"/>
  <p:notesSz cx="6797675" cy="9926638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F7A66DC-9E8F-4DCB-837F-EE3249A328ED}" v="7" dt="2026-09-08T12:06:47.02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6" d="100"/>
          <a:sy n="76" d="100"/>
        </p:scale>
        <p:origin x="-566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affaele Montesano" userId="8d9bc5cb-4c08-4f23-b4cf-0b73afb5916e" providerId="ADAL" clId="{DD4EE72E-7D7D-467F-B383-44C74BD4C832}"/>
    <pc:docChg chg="undo redo custSel modSld modNotesMaster">
      <pc:chgData name="Raffaele Montesano" userId="8d9bc5cb-4c08-4f23-b4cf-0b73afb5916e" providerId="ADAL" clId="{DD4EE72E-7D7D-467F-B383-44C74BD4C832}" dt="2026-09-08T12:07:48.832" v="117" actId="20577"/>
      <pc:docMkLst>
        <pc:docMk/>
      </pc:docMkLst>
      <pc:sldChg chg="addSp delSp modSp mod">
        <pc:chgData name="Raffaele Montesano" userId="8d9bc5cb-4c08-4f23-b4cf-0b73afb5916e" providerId="ADAL" clId="{DD4EE72E-7D7D-467F-B383-44C74BD4C832}" dt="2026-09-08T12:07:48.832" v="117" actId="20577"/>
        <pc:sldMkLst>
          <pc:docMk/>
          <pc:sldMk cId="0" sldId="257"/>
        </pc:sldMkLst>
        <pc:spChg chg="mod">
          <ac:chgData name="Raffaele Montesano" userId="8d9bc5cb-4c08-4f23-b4cf-0b73afb5916e" providerId="ADAL" clId="{DD4EE72E-7D7D-467F-B383-44C74BD4C832}" dt="2026-09-08T11:35:19.320" v="52" actId="20577"/>
          <ac:spMkLst>
            <pc:docMk/>
            <pc:sldMk cId="0" sldId="257"/>
            <ac:spMk id="86" creationId="{00000000-0000-0000-0000-000000000000}"/>
          </ac:spMkLst>
        </pc:spChg>
        <pc:spChg chg="del">
          <ac:chgData name="Raffaele Montesano" userId="8d9bc5cb-4c08-4f23-b4cf-0b73afb5916e" providerId="ADAL" clId="{DD4EE72E-7D7D-467F-B383-44C74BD4C832}" dt="2026-09-08T12:05:10.590" v="55" actId="478"/>
          <ac:spMkLst>
            <pc:docMk/>
            <pc:sldMk cId="0" sldId="257"/>
            <ac:spMk id="95" creationId="{984009C4-9B06-809C-0C49-9141287AFC61}"/>
          </ac:spMkLst>
        </pc:spChg>
        <pc:spChg chg="mod">
          <ac:chgData name="Raffaele Montesano" userId="8d9bc5cb-4c08-4f23-b4cf-0b73afb5916e" providerId="ADAL" clId="{DD4EE72E-7D7D-467F-B383-44C74BD4C832}" dt="2026-09-08T12:05:17.290" v="56" actId="20577"/>
          <ac:spMkLst>
            <pc:docMk/>
            <pc:sldMk cId="0" sldId="257"/>
            <ac:spMk id="96" creationId="{E1BCC270-8D4E-CB21-108E-83D356090E86}"/>
          </ac:spMkLst>
        </pc:spChg>
        <pc:spChg chg="mod">
          <ac:chgData name="Raffaele Montesano" userId="8d9bc5cb-4c08-4f23-b4cf-0b73afb5916e" providerId="ADAL" clId="{DD4EE72E-7D7D-467F-B383-44C74BD4C832}" dt="2026-09-08T12:07:19.966" v="111" actId="14100"/>
          <ac:spMkLst>
            <pc:docMk/>
            <pc:sldMk cId="0" sldId="257"/>
            <ac:spMk id="145" creationId="{0446D811-9603-EA5F-DA35-E22A6255EFA2}"/>
          </ac:spMkLst>
        </pc:spChg>
        <pc:spChg chg="add del">
          <ac:chgData name="Raffaele Montesano" userId="8d9bc5cb-4c08-4f23-b4cf-0b73afb5916e" providerId="ADAL" clId="{DD4EE72E-7D7D-467F-B383-44C74BD4C832}" dt="2026-09-08T12:06:51.668" v="101" actId="478"/>
          <ac:spMkLst>
            <pc:docMk/>
            <pc:sldMk cId="0" sldId="257"/>
            <ac:spMk id="150" creationId="{63444746-DDA4-CD5B-E9FA-EF5FB65CBFD5}"/>
          </ac:spMkLst>
        </pc:spChg>
        <pc:spChg chg="mod">
          <ac:chgData name="Raffaele Montesano" userId="8d9bc5cb-4c08-4f23-b4cf-0b73afb5916e" providerId="ADAL" clId="{DD4EE72E-7D7D-467F-B383-44C74BD4C832}" dt="2026-09-08T12:07:48.832" v="117" actId="20577"/>
          <ac:spMkLst>
            <pc:docMk/>
            <pc:sldMk cId="0" sldId="257"/>
            <ac:spMk id="162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D62E95-0278-4CA2-8EDD-197674DF556B}" type="datetimeFigureOut">
              <a:rPr lang="it-IT" smtClean="0"/>
              <a:t>08/09/2026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10D48F-260D-4503-9F8B-DAF6B29209B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367827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4C074F9-E0B9-4476-A6CD-AA2306766046}" type="slidenum">
              <a:rPr kumimoji="0" lang="it-IT" sz="11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it-IT" sz="11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3041793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2368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539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419916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645204" y="234217"/>
            <a:ext cx="2525413" cy="236860"/>
          </a:xfrm>
        </p:spPr>
        <p:txBody>
          <a:bodyPr lIns="0" tIns="0" rIns="0" bIns="0"/>
          <a:lstStyle>
            <a:lvl1pPr>
              <a:defRPr sz="1539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289715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645204" y="234217"/>
            <a:ext cx="2525413" cy="236860"/>
          </a:xfrm>
        </p:spPr>
        <p:txBody>
          <a:bodyPr lIns="0" tIns="0" rIns="0" bIns="0"/>
          <a:lstStyle>
            <a:lvl1pPr>
              <a:defRPr sz="1539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9/8/2026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804824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645204" y="234217"/>
            <a:ext cx="2525413" cy="236860"/>
          </a:xfrm>
        </p:spPr>
        <p:txBody>
          <a:bodyPr lIns="0" tIns="0" rIns="0" bIns="0"/>
          <a:lstStyle>
            <a:lvl1pPr>
              <a:defRPr sz="1539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9/8/2026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672667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9/8/2026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154239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645204" y="234217"/>
            <a:ext cx="2525413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09444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293202">
        <a:defRPr>
          <a:latin typeface="+mn-lt"/>
          <a:ea typeface="+mn-ea"/>
          <a:cs typeface="+mn-cs"/>
        </a:defRPr>
      </a:lvl2pPr>
      <a:lvl3pPr marL="586405">
        <a:defRPr>
          <a:latin typeface="+mn-lt"/>
          <a:ea typeface="+mn-ea"/>
          <a:cs typeface="+mn-cs"/>
        </a:defRPr>
      </a:lvl3pPr>
      <a:lvl4pPr marL="879607">
        <a:defRPr>
          <a:latin typeface="+mn-lt"/>
          <a:ea typeface="+mn-ea"/>
          <a:cs typeface="+mn-cs"/>
        </a:defRPr>
      </a:lvl4pPr>
      <a:lvl5pPr marL="1172809">
        <a:defRPr>
          <a:latin typeface="+mn-lt"/>
          <a:ea typeface="+mn-ea"/>
          <a:cs typeface="+mn-cs"/>
        </a:defRPr>
      </a:lvl5pPr>
      <a:lvl6pPr marL="1466012">
        <a:defRPr>
          <a:latin typeface="+mn-lt"/>
          <a:ea typeface="+mn-ea"/>
          <a:cs typeface="+mn-cs"/>
        </a:defRPr>
      </a:lvl6pPr>
      <a:lvl7pPr marL="1759214">
        <a:defRPr>
          <a:latin typeface="+mn-lt"/>
          <a:ea typeface="+mn-ea"/>
          <a:cs typeface="+mn-cs"/>
        </a:defRPr>
      </a:lvl7pPr>
      <a:lvl8pPr marL="2052417">
        <a:defRPr>
          <a:latin typeface="+mn-lt"/>
          <a:ea typeface="+mn-ea"/>
          <a:cs typeface="+mn-cs"/>
        </a:defRPr>
      </a:lvl8pPr>
      <a:lvl9pPr marL="2345619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293202">
        <a:defRPr>
          <a:latin typeface="+mn-lt"/>
          <a:ea typeface="+mn-ea"/>
          <a:cs typeface="+mn-cs"/>
        </a:defRPr>
      </a:lvl2pPr>
      <a:lvl3pPr marL="586405">
        <a:defRPr>
          <a:latin typeface="+mn-lt"/>
          <a:ea typeface="+mn-ea"/>
          <a:cs typeface="+mn-cs"/>
        </a:defRPr>
      </a:lvl3pPr>
      <a:lvl4pPr marL="879607">
        <a:defRPr>
          <a:latin typeface="+mn-lt"/>
          <a:ea typeface="+mn-ea"/>
          <a:cs typeface="+mn-cs"/>
        </a:defRPr>
      </a:lvl4pPr>
      <a:lvl5pPr marL="1172809">
        <a:defRPr>
          <a:latin typeface="+mn-lt"/>
          <a:ea typeface="+mn-ea"/>
          <a:cs typeface="+mn-cs"/>
        </a:defRPr>
      </a:lvl5pPr>
      <a:lvl6pPr marL="1466012">
        <a:defRPr>
          <a:latin typeface="+mn-lt"/>
          <a:ea typeface="+mn-ea"/>
          <a:cs typeface="+mn-cs"/>
        </a:defRPr>
      </a:lvl6pPr>
      <a:lvl7pPr marL="1759214">
        <a:defRPr>
          <a:latin typeface="+mn-lt"/>
          <a:ea typeface="+mn-ea"/>
          <a:cs typeface="+mn-cs"/>
        </a:defRPr>
      </a:lvl7pPr>
      <a:lvl8pPr marL="2052417">
        <a:defRPr>
          <a:latin typeface="+mn-lt"/>
          <a:ea typeface="+mn-ea"/>
          <a:cs typeface="+mn-cs"/>
        </a:defRPr>
      </a:lvl8pPr>
      <a:lvl9pPr marL="2345619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6088312" y="2955987"/>
            <a:ext cx="37009" cy="1173846"/>
          </a:xfrm>
          <a:custGeom>
            <a:avLst/>
            <a:gdLst/>
            <a:ahLst/>
            <a:cxnLst/>
            <a:rect l="l" t="t" r="r" b="b"/>
            <a:pathLst>
              <a:path h="2350135">
                <a:moveTo>
                  <a:pt x="0" y="2349766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586405"/>
            <a:endParaRPr sz="1154" kern="0">
              <a:solidFill>
                <a:sysClr val="windowText" lastClr="000000"/>
              </a:solidFill>
            </a:endParaRPr>
          </a:p>
        </p:txBody>
      </p:sp>
      <p:sp>
        <p:nvSpPr>
          <p:cNvPr id="5" name="object 5"/>
          <p:cNvSpPr/>
          <p:nvPr/>
        </p:nvSpPr>
        <p:spPr>
          <a:xfrm>
            <a:off x="5077129" y="569942"/>
            <a:ext cx="2000370" cy="632870"/>
          </a:xfrm>
          <a:custGeom>
            <a:avLst/>
            <a:gdLst/>
            <a:ahLst/>
            <a:cxnLst/>
            <a:rect l="l" t="t" r="r" b="b"/>
            <a:pathLst>
              <a:path w="1764029" h="360044">
                <a:moveTo>
                  <a:pt x="1703997" y="0"/>
                </a:moveTo>
                <a:lnTo>
                  <a:pt x="60007" y="0"/>
                </a:lnTo>
                <a:lnTo>
                  <a:pt x="36647" y="4716"/>
                </a:lnTo>
                <a:lnTo>
                  <a:pt x="17573" y="17578"/>
                </a:lnTo>
                <a:lnTo>
                  <a:pt x="4714" y="36652"/>
                </a:lnTo>
                <a:lnTo>
                  <a:pt x="0" y="60007"/>
                </a:lnTo>
                <a:lnTo>
                  <a:pt x="0" y="299999"/>
                </a:lnTo>
                <a:lnTo>
                  <a:pt x="4714" y="323359"/>
                </a:lnTo>
                <a:lnTo>
                  <a:pt x="17573" y="342433"/>
                </a:lnTo>
                <a:lnTo>
                  <a:pt x="36647" y="355292"/>
                </a:lnTo>
                <a:lnTo>
                  <a:pt x="60007" y="360006"/>
                </a:lnTo>
                <a:lnTo>
                  <a:pt x="1703997" y="360006"/>
                </a:lnTo>
                <a:lnTo>
                  <a:pt x="1727351" y="355292"/>
                </a:lnTo>
                <a:lnTo>
                  <a:pt x="1746426" y="342433"/>
                </a:lnTo>
                <a:lnTo>
                  <a:pt x="1759287" y="323359"/>
                </a:lnTo>
                <a:lnTo>
                  <a:pt x="1764004" y="299999"/>
                </a:lnTo>
                <a:lnTo>
                  <a:pt x="1764004" y="60007"/>
                </a:lnTo>
                <a:lnTo>
                  <a:pt x="1759287" y="36652"/>
                </a:lnTo>
                <a:lnTo>
                  <a:pt x="1746426" y="17578"/>
                </a:lnTo>
                <a:lnTo>
                  <a:pt x="1727351" y="4716"/>
                </a:lnTo>
                <a:lnTo>
                  <a:pt x="1703997" y="0"/>
                </a:lnTo>
                <a:close/>
              </a:path>
            </a:pathLst>
          </a:custGeom>
          <a:solidFill>
            <a:srgbClr val="00B050"/>
          </a:solidFill>
        </p:spPr>
        <p:txBody>
          <a:bodyPr wrap="square" lIns="0" tIns="0" rIns="0" bIns="0" rtlCol="0"/>
          <a:lstStyle/>
          <a:p>
            <a:pPr defTabSz="586405"/>
            <a:endParaRPr sz="1154" kern="0">
              <a:solidFill>
                <a:sysClr val="windowText" lastClr="000000"/>
              </a:solidFill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067996" y="620197"/>
            <a:ext cx="2000371" cy="539369"/>
          </a:xfrm>
          <a:prstGeom prst="rect">
            <a:avLst/>
          </a:prstGeom>
        </p:spPr>
        <p:txBody>
          <a:bodyPr vert="horz" wrap="square" lIns="0" tIns="7738" rIns="0" bIns="0" rtlCol="0">
            <a:spAutoFit/>
          </a:bodyPr>
          <a:lstStyle/>
          <a:p>
            <a:pPr algn="ctr" defTabSz="586405">
              <a:spcBef>
                <a:spcPts val="61"/>
              </a:spcBef>
            </a:pPr>
            <a:r>
              <a:rPr lang="it-IT" sz="641" b="1" kern="0" spc="-58" dirty="0">
                <a:solidFill>
                  <a:srgbClr val="FFFFFF"/>
                </a:solidFill>
                <a:latin typeface="Tahoma"/>
                <a:cs typeface="Tahoma"/>
              </a:rPr>
              <a:t>CONSIGLIO DI AMMINISTRAZIONE</a:t>
            </a:r>
          </a:p>
          <a:p>
            <a:pPr algn="ctr" defTabSz="586405">
              <a:spcBef>
                <a:spcPts val="61"/>
              </a:spcBef>
            </a:pPr>
            <a:r>
              <a:rPr lang="it-IT" sz="641" b="1" kern="0" spc="-58" dirty="0">
                <a:solidFill>
                  <a:srgbClr val="FFFFFF"/>
                </a:solidFill>
                <a:latin typeface="Tahoma"/>
                <a:cs typeface="Tahoma"/>
              </a:rPr>
              <a:t>Presidente , Legale </a:t>
            </a:r>
            <a:r>
              <a:rPr lang="it-IT" sz="641" b="1" kern="0" spc="-58" dirty="0" err="1">
                <a:solidFill>
                  <a:srgbClr val="FFFFFF"/>
                </a:solidFill>
                <a:latin typeface="Tahoma"/>
                <a:cs typeface="Tahoma"/>
              </a:rPr>
              <a:t>Rapprenserntante</a:t>
            </a:r>
            <a:r>
              <a:rPr lang="it-IT" sz="641" b="1" kern="0" spc="-58" dirty="0">
                <a:solidFill>
                  <a:srgbClr val="FFFFFF"/>
                </a:solidFill>
                <a:latin typeface="Tahoma"/>
                <a:cs typeface="Tahoma"/>
              </a:rPr>
              <a:t> , Angelo di Bella </a:t>
            </a:r>
          </a:p>
          <a:p>
            <a:pPr algn="ctr" defTabSz="586405">
              <a:spcBef>
                <a:spcPts val="61"/>
              </a:spcBef>
            </a:pPr>
            <a:r>
              <a:rPr lang="it-IT" sz="641" b="1" kern="0" spc="-58" dirty="0">
                <a:solidFill>
                  <a:srgbClr val="FFFFFF"/>
                </a:solidFill>
                <a:latin typeface="Tahoma"/>
                <a:cs typeface="Tahoma"/>
              </a:rPr>
              <a:t>Amministrare Delegato , Legale Rappresentante, Stefano Innocenti,</a:t>
            </a:r>
          </a:p>
          <a:p>
            <a:pPr algn="ctr" defTabSz="586405">
              <a:spcBef>
                <a:spcPts val="61"/>
              </a:spcBef>
            </a:pPr>
            <a:r>
              <a:rPr lang="it-IT" sz="641" b="1" kern="0" spc="-58" dirty="0">
                <a:solidFill>
                  <a:srgbClr val="FFFFFF"/>
                </a:solidFill>
                <a:latin typeface="Tahoma"/>
                <a:cs typeface="Tahoma"/>
              </a:rPr>
              <a:t>Consigliere Olivia Picchi</a:t>
            </a:r>
            <a:endParaRPr sz="641" kern="0" dirty="0">
              <a:solidFill>
                <a:sysClr val="windowText" lastClr="000000"/>
              </a:solidFill>
              <a:latin typeface="Tahoma"/>
              <a:cs typeface="Tahoma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7975455" y="3382788"/>
            <a:ext cx="1468272" cy="230908"/>
          </a:xfrm>
          <a:custGeom>
            <a:avLst/>
            <a:gdLst/>
            <a:ahLst/>
            <a:cxnLst/>
            <a:rect l="l" t="t" r="r" b="b"/>
            <a:pathLst>
              <a:path w="2088515" h="360045">
                <a:moveTo>
                  <a:pt x="2027999" y="0"/>
                </a:moveTo>
                <a:lnTo>
                  <a:pt x="59994" y="0"/>
                </a:lnTo>
                <a:lnTo>
                  <a:pt x="36642" y="4714"/>
                </a:lnTo>
                <a:lnTo>
                  <a:pt x="17572" y="17572"/>
                </a:lnTo>
                <a:lnTo>
                  <a:pt x="4714" y="36642"/>
                </a:lnTo>
                <a:lnTo>
                  <a:pt x="0" y="59994"/>
                </a:lnTo>
                <a:lnTo>
                  <a:pt x="0" y="299999"/>
                </a:lnTo>
                <a:lnTo>
                  <a:pt x="4714" y="323352"/>
                </a:lnTo>
                <a:lnTo>
                  <a:pt x="17572" y="342422"/>
                </a:lnTo>
                <a:lnTo>
                  <a:pt x="36642" y="355279"/>
                </a:lnTo>
                <a:lnTo>
                  <a:pt x="59994" y="359994"/>
                </a:lnTo>
                <a:lnTo>
                  <a:pt x="2027999" y="359994"/>
                </a:lnTo>
                <a:lnTo>
                  <a:pt x="2051352" y="355279"/>
                </a:lnTo>
                <a:lnTo>
                  <a:pt x="2070422" y="342422"/>
                </a:lnTo>
                <a:lnTo>
                  <a:pt x="2083279" y="323352"/>
                </a:lnTo>
                <a:lnTo>
                  <a:pt x="2087994" y="299999"/>
                </a:lnTo>
                <a:lnTo>
                  <a:pt x="2087994" y="59994"/>
                </a:lnTo>
                <a:lnTo>
                  <a:pt x="2083279" y="36642"/>
                </a:lnTo>
                <a:lnTo>
                  <a:pt x="2070422" y="17572"/>
                </a:lnTo>
                <a:lnTo>
                  <a:pt x="2051352" y="4714"/>
                </a:lnTo>
                <a:lnTo>
                  <a:pt x="2027999" y="0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</p:spPr>
        <p:txBody>
          <a:bodyPr wrap="square" lIns="0" tIns="0" rIns="0" bIns="0" rtlCol="0"/>
          <a:lstStyle/>
          <a:p>
            <a:pPr defTabSz="586405"/>
            <a:endParaRPr sz="1154" kern="0">
              <a:solidFill>
                <a:sysClr val="windowText" lastClr="000000"/>
              </a:solidFill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080762" y="3395628"/>
            <a:ext cx="1253526" cy="205047"/>
          </a:xfrm>
          <a:prstGeom prst="rect">
            <a:avLst/>
          </a:prstGeom>
        </p:spPr>
        <p:txBody>
          <a:bodyPr vert="horz" wrap="square" lIns="0" tIns="7738" rIns="0" bIns="0" rtlCol="0">
            <a:spAutoFit/>
          </a:bodyPr>
          <a:lstStyle/>
          <a:p>
            <a:pPr marL="8145" marR="3258" algn="ctr" defTabSz="586405">
              <a:spcBef>
                <a:spcPts val="61"/>
              </a:spcBef>
            </a:pPr>
            <a:r>
              <a:rPr lang="it-IT" sz="641" b="1" kern="0" spc="-64" dirty="0">
                <a:solidFill>
                  <a:srgbClr val="FFFFFF"/>
                </a:solidFill>
                <a:latin typeface="Tahoma"/>
                <a:cs typeface="Tahoma"/>
              </a:rPr>
              <a:t>RESPONSABILE AREA </a:t>
            </a:r>
            <a:r>
              <a:rPr sz="641" b="1" kern="0" spc="-51" dirty="0">
                <a:solidFill>
                  <a:srgbClr val="FFFFFF"/>
                </a:solidFill>
                <a:latin typeface="Tahoma"/>
                <a:cs typeface="Tahoma"/>
              </a:rPr>
              <a:t>TECNIC</a:t>
            </a:r>
            <a:r>
              <a:rPr lang="it-IT" sz="641" b="1" kern="0" spc="-51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641" b="1" kern="0" spc="-29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lang="it-IT" sz="641" b="1" kern="0" spc="-6" dirty="0">
                <a:solidFill>
                  <a:srgbClr val="FFFFFF"/>
                </a:solidFill>
                <a:latin typeface="Tahoma"/>
                <a:cs typeface="Tahoma"/>
              </a:rPr>
              <a:t>Gianluca Tufo</a:t>
            </a:r>
            <a:endParaRPr sz="641" kern="0" dirty="0">
              <a:solidFill>
                <a:sysClr val="windowText" lastClr="000000"/>
              </a:solidFill>
              <a:latin typeface="Tahoma"/>
              <a:cs typeface="Tahoma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7929890" y="2407242"/>
            <a:ext cx="1513839" cy="251677"/>
          </a:xfrm>
          <a:custGeom>
            <a:avLst/>
            <a:gdLst/>
            <a:ahLst/>
            <a:cxnLst/>
            <a:rect l="l" t="t" r="r" b="b"/>
            <a:pathLst>
              <a:path w="1908175" h="392429">
                <a:moveTo>
                  <a:pt x="1842630" y="0"/>
                </a:moveTo>
                <a:lnTo>
                  <a:pt x="65366" y="0"/>
                </a:lnTo>
                <a:lnTo>
                  <a:pt x="39921" y="5136"/>
                </a:lnTo>
                <a:lnTo>
                  <a:pt x="19143" y="19143"/>
                </a:lnTo>
                <a:lnTo>
                  <a:pt x="5136" y="39921"/>
                </a:lnTo>
                <a:lnTo>
                  <a:pt x="0" y="65366"/>
                </a:lnTo>
                <a:lnTo>
                  <a:pt x="0" y="326821"/>
                </a:lnTo>
                <a:lnTo>
                  <a:pt x="5136" y="352267"/>
                </a:lnTo>
                <a:lnTo>
                  <a:pt x="19143" y="373045"/>
                </a:lnTo>
                <a:lnTo>
                  <a:pt x="39921" y="387052"/>
                </a:lnTo>
                <a:lnTo>
                  <a:pt x="65366" y="392188"/>
                </a:lnTo>
                <a:lnTo>
                  <a:pt x="1842630" y="392188"/>
                </a:lnTo>
                <a:lnTo>
                  <a:pt x="1868076" y="387052"/>
                </a:lnTo>
                <a:lnTo>
                  <a:pt x="1888853" y="373045"/>
                </a:lnTo>
                <a:lnTo>
                  <a:pt x="1902861" y="352267"/>
                </a:lnTo>
                <a:lnTo>
                  <a:pt x="1907997" y="326821"/>
                </a:lnTo>
                <a:lnTo>
                  <a:pt x="1907997" y="65366"/>
                </a:lnTo>
                <a:lnTo>
                  <a:pt x="1902861" y="39921"/>
                </a:lnTo>
                <a:lnTo>
                  <a:pt x="1888853" y="19143"/>
                </a:lnTo>
                <a:lnTo>
                  <a:pt x="1868076" y="5136"/>
                </a:lnTo>
                <a:lnTo>
                  <a:pt x="1842630" y="0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</p:spPr>
        <p:txBody>
          <a:bodyPr wrap="square" lIns="0" tIns="0" rIns="0" bIns="0" rtlCol="0"/>
          <a:lstStyle/>
          <a:p>
            <a:pPr defTabSz="586405"/>
            <a:endParaRPr sz="1154" kern="0">
              <a:solidFill>
                <a:sysClr val="windowText" lastClr="000000"/>
              </a:solidFill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975455" y="2435111"/>
            <a:ext cx="1377476" cy="205047"/>
          </a:xfrm>
          <a:prstGeom prst="rect">
            <a:avLst/>
          </a:prstGeom>
        </p:spPr>
        <p:txBody>
          <a:bodyPr vert="horz" wrap="square" lIns="0" tIns="7738" rIns="0" bIns="0" rtlCol="0">
            <a:spAutoFit/>
          </a:bodyPr>
          <a:lstStyle/>
          <a:p>
            <a:pPr algn="ctr" defTabSz="586405">
              <a:spcBef>
                <a:spcPts val="61"/>
              </a:spcBef>
            </a:pPr>
            <a:r>
              <a:rPr lang="it-IT" sz="641" b="1" kern="0" spc="-45" dirty="0">
                <a:solidFill>
                  <a:srgbClr val="FFFFFF"/>
                </a:solidFill>
                <a:latin typeface="Tahoma"/>
                <a:cs typeface="Tahoma"/>
              </a:rPr>
              <a:t>UFFICIO </a:t>
            </a:r>
            <a:r>
              <a:rPr sz="641" b="1" kern="0" spc="-45" dirty="0">
                <a:solidFill>
                  <a:srgbClr val="FFFFFF"/>
                </a:solidFill>
                <a:latin typeface="Tahoma"/>
                <a:cs typeface="Tahoma"/>
              </a:rPr>
              <a:t>AMMINISTRA</a:t>
            </a:r>
            <a:r>
              <a:rPr lang="it-IT" sz="641" b="1" kern="0" spc="-45" dirty="0">
                <a:solidFill>
                  <a:srgbClr val="FFFFFF"/>
                </a:solidFill>
                <a:latin typeface="Tahoma"/>
                <a:cs typeface="Tahoma"/>
              </a:rPr>
              <a:t>TIVO</a:t>
            </a:r>
          </a:p>
          <a:p>
            <a:pPr algn="ctr" defTabSz="586405"/>
            <a:r>
              <a:rPr lang="it-IT" sz="641" kern="0" dirty="0">
                <a:solidFill>
                  <a:srgbClr val="FFFFFF"/>
                </a:solidFill>
                <a:latin typeface="Tahoma"/>
                <a:cs typeface="Tahoma"/>
              </a:rPr>
              <a:t>Caterina Cicali</a:t>
            </a:r>
            <a:endParaRPr sz="641" kern="0" dirty="0">
              <a:solidFill>
                <a:sysClr val="windowText" lastClr="000000"/>
              </a:solidFill>
              <a:latin typeface="Tahoma"/>
              <a:cs typeface="Tahoma"/>
            </a:endParaRPr>
          </a:p>
        </p:txBody>
      </p:sp>
      <p:sp>
        <p:nvSpPr>
          <p:cNvPr id="29" name="object 29"/>
          <p:cNvSpPr txBox="1"/>
          <p:nvPr/>
        </p:nvSpPr>
        <p:spPr>
          <a:xfrm flipH="1">
            <a:off x="-1180198" y="2407242"/>
            <a:ext cx="547339" cy="205047"/>
          </a:xfrm>
          <a:prstGeom prst="rect">
            <a:avLst/>
          </a:prstGeom>
        </p:spPr>
        <p:txBody>
          <a:bodyPr vert="horz" wrap="square" lIns="0" tIns="7738" rIns="0" bIns="0" rtlCol="0">
            <a:spAutoFit/>
          </a:bodyPr>
          <a:lstStyle/>
          <a:p>
            <a:pPr marL="8145" defTabSz="586405">
              <a:spcBef>
                <a:spcPts val="61"/>
              </a:spcBef>
            </a:pPr>
            <a:r>
              <a:rPr lang="it-IT" sz="641" kern="0" dirty="0">
                <a:solidFill>
                  <a:srgbClr val="FFFFFF"/>
                </a:solidFill>
                <a:latin typeface="Tahoma"/>
                <a:cs typeface="Tahoma"/>
              </a:rPr>
              <a:t>Veronica Iurasco</a:t>
            </a:r>
            <a:endParaRPr sz="641" kern="0" dirty="0">
              <a:solidFill>
                <a:sysClr val="windowText" lastClr="000000"/>
              </a:solidFill>
              <a:latin typeface="Tahoma"/>
              <a:cs typeface="Tahoma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8242891" y="2020055"/>
            <a:ext cx="1857036" cy="267054"/>
          </a:xfrm>
          <a:custGeom>
            <a:avLst/>
            <a:gdLst/>
            <a:ahLst/>
            <a:cxnLst/>
            <a:rect l="l" t="t" r="r" b="b"/>
            <a:pathLst>
              <a:path w="1800225" h="391160">
                <a:moveTo>
                  <a:pt x="1734858" y="0"/>
                </a:moveTo>
                <a:lnTo>
                  <a:pt x="65138" y="0"/>
                </a:lnTo>
                <a:lnTo>
                  <a:pt x="39787" y="5118"/>
                </a:lnTo>
                <a:lnTo>
                  <a:pt x="19081" y="19076"/>
                </a:lnTo>
                <a:lnTo>
                  <a:pt x="5120" y="39781"/>
                </a:lnTo>
                <a:lnTo>
                  <a:pt x="0" y="65138"/>
                </a:lnTo>
                <a:lnTo>
                  <a:pt x="0" y="325704"/>
                </a:lnTo>
                <a:lnTo>
                  <a:pt x="5120" y="351062"/>
                </a:lnTo>
                <a:lnTo>
                  <a:pt x="19081" y="371771"/>
                </a:lnTo>
                <a:lnTo>
                  <a:pt x="39787" y="385734"/>
                </a:lnTo>
                <a:lnTo>
                  <a:pt x="65138" y="390855"/>
                </a:lnTo>
                <a:lnTo>
                  <a:pt x="1734858" y="390855"/>
                </a:lnTo>
                <a:lnTo>
                  <a:pt x="1760214" y="385734"/>
                </a:lnTo>
                <a:lnTo>
                  <a:pt x="1780919" y="371771"/>
                </a:lnTo>
                <a:lnTo>
                  <a:pt x="1794878" y="351062"/>
                </a:lnTo>
                <a:lnTo>
                  <a:pt x="1799996" y="325704"/>
                </a:lnTo>
                <a:lnTo>
                  <a:pt x="1799996" y="65138"/>
                </a:lnTo>
                <a:lnTo>
                  <a:pt x="1794878" y="39781"/>
                </a:lnTo>
                <a:lnTo>
                  <a:pt x="1780919" y="19076"/>
                </a:lnTo>
                <a:lnTo>
                  <a:pt x="1760214" y="5118"/>
                </a:lnTo>
                <a:lnTo>
                  <a:pt x="1734858" y="0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</p:spPr>
        <p:txBody>
          <a:bodyPr wrap="square" lIns="0" tIns="0" rIns="0" bIns="0" rtlCol="0"/>
          <a:lstStyle/>
          <a:p>
            <a:pPr marL="1222" algn="ctr" defTabSz="586405">
              <a:spcBef>
                <a:spcPts val="61"/>
              </a:spcBef>
            </a:pPr>
            <a:r>
              <a:rPr lang="it-IT" sz="641" b="1" kern="0" spc="-6" dirty="0">
                <a:solidFill>
                  <a:srgbClr val="FFFFFF"/>
                </a:solidFill>
                <a:latin typeface="Tahoma"/>
                <a:cs typeface="Tahoma"/>
              </a:rPr>
              <a:t>SUPERVISOR ǪUALITÀ, AMBIENTE E SICUREZZA SUL LAVORO Samuele Pratesi</a:t>
            </a:r>
            <a:endParaRPr lang="it-IT" sz="641" kern="0" dirty="0">
              <a:solidFill>
                <a:sysClr val="windowText" lastClr="000000"/>
              </a:solidFill>
              <a:latin typeface="Tahoma"/>
              <a:cs typeface="Tahoma"/>
            </a:endParaRPr>
          </a:p>
        </p:txBody>
      </p:sp>
      <p:sp>
        <p:nvSpPr>
          <p:cNvPr id="34" name="object 34"/>
          <p:cNvSpPr txBox="1"/>
          <p:nvPr/>
        </p:nvSpPr>
        <p:spPr>
          <a:xfrm rot="257459">
            <a:off x="13260616" y="2623352"/>
            <a:ext cx="1405204" cy="205047"/>
          </a:xfrm>
          <a:prstGeom prst="rect">
            <a:avLst/>
          </a:prstGeom>
        </p:spPr>
        <p:txBody>
          <a:bodyPr vert="horz" wrap="square" lIns="0" tIns="7738" rIns="0" bIns="0" rtlCol="0">
            <a:spAutoFit/>
          </a:bodyPr>
          <a:lstStyle/>
          <a:p>
            <a:pPr algn="ctr" defTabSz="586405">
              <a:spcBef>
                <a:spcPts val="61"/>
              </a:spcBef>
            </a:pPr>
            <a:r>
              <a:rPr lang="it-IT" sz="641" b="1" kern="0" spc="-51" dirty="0">
                <a:solidFill>
                  <a:srgbClr val="FFFFFF"/>
                </a:solidFill>
                <a:latin typeface="Tahoma"/>
                <a:cs typeface="Tahoma"/>
              </a:rPr>
              <a:t>RESPONSABILE </a:t>
            </a:r>
            <a:r>
              <a:rPr sz="641" b="1" kern="0" spc="-51" dirty="0">
                <a:solidFill>
                  <a:srgbClr val="FFFFFF"/>
                </a:solidFill>
                <a:latin typeface="Tahoma"/>
                <a:cs typeface="Tahoma"/>
              </a:rPr>
              <a:t>RISORSE</a:t>
            </a:r>
            <a:r>
              <a:rPr sz="641" b="1" kern="0" spc="-16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641" b="1" kern="0" spc="-6" dirty="0">
                <a:solidFill>
                  <a:srgbClr val="FFFFFF"/>
                </a:solidFill>
                <a:latin typeface="Tahoma"/>
                <a:cs typeface="Tahoma"/>
              </a:rPr>
              <a:t>UMANE</a:t>
            </a:r>
            <a:endParaRPr sz="641" kern="0" dirty="0">
              <a:solidFill>
                <a:sysClr val="windowText" lastClr="000000"/>
              </a:solidFill>
              <a:latin typeface="Tahoma"/>
              <a:cs typeface="Tahoma"/>
            </a:endParaRPr>
          </a:p>
          <a:p>
            <a:pPr algn="ctr" defTabSz="586405"/>
            <a:r>
              <a:rPr lang="it-IT" sz="641" kern="0" dirty="0">
                <a:solidFill>
                  <a:srgbClr val="FFFFFF"/>
                </a:solidFill>
                <a:latin typeface="Tahoma"/>
                <a:cs typeface="Tahoma"/>
              </a:rPr>
              <a:t>Raffaele Montesano</a:t>
            </a:r>
            <a:endParaRPr sz="641" kern="0" dirty="0">
              <a:solidFill>
                <a:sysClr val="windowText" lastClr="000000"/>
              </a:solidFill>
              <a:latin typeface="Tahoma"/>
              <a:cs typeface="Tahoma"/>
            </a:endParaRPr>
          </a:p>
        </p:txBody>
      </p:sp>
      <p:sp>
        <p:nvSpPr>
          <p:cNvPr id="85" name="object 85"/>
          <p:cNvSpPr/>
          <p:nvPr/>
        </p:nvSpPr>
        <p:spPr>
          <a:xfrm>
            <a:off x="1902533" y="4453054"/>
            <a:ext cx="1293002" cy="389764"/>
          </a:xfrm>
          <a:custGeom>
            <a:avLst/>
            <a:gdLst/>
            <a:ahLst/>
            <a:cxnLst/>
            <a:rect l="l" t="t" r="r" b="b"/>
            <a:pathLst>
              <a:path w="2016125" h="335279">
                <a:moveTo>
                  <a:pt x="1960130" y="0"/>
                </a:moveTo>
                <a:lnTo>
                  <a:pt x="55867" y="0"/>
                </a:lnTo>
                <a:lnTo>
                  <a:pt x="34118" y="4391"/>
                </a:lnTo>
                <a:lnTo>
                  <a:pt x="16360" y="16365"/>
                </a:lnTo>
                <a:lnTo>
                  <a:pt x="4389" y="34123"/>
                </a:lnTo>
                <a:lnTo>
                  <a:pt x="0" y="55867"/>
                </a:lnTo>
                <a:lnTo>
                  <a:pt x="0" y="279323"/>
                </a:lnTo>
                <a:lnTo>
                  <a:pt x="4389" y="301072"/>
                </a:lnTo>
                <a:lnTo>
                  <a:pt x="16360" y="318830"/>
                </a:lnTo>
                <a:lnTo>
                  <a:pt x="34118" y="330801"/>
                </a:lnTo>
                <a:lnTo>
                  <a:pt x="55867" y="335191"/>
                </a:lnTo>
                <a:lnTo>
                  <a:pt x="1960130" y="335191"/>
                </a:lnTo>
                <a:lnTo>
                  <a:pt x="1981879" y="330801"/>
                </a:lnTo>
                <a:lnTo>
                  <a:pt x="1999637" y="318830"/>
                </a:lnTo>
                <a:lnTo>
                  <a:pt x="2011608" y="301072"/>
                </a:lnTo>
                <a:lnTo>
                  <a:pt x="2015998" y="279323"/>
                </a:lnTo>
                <a:lnTo>
                  <a:pt x="2015998" y="55867"/>
                </a:lnTo>
                <a:lnTo>
                  <a:pt x="2011608" y="34123"/>
                </a:lnTo>
                <a:lnTo>
                  <a:pt x="1999637" y="16365"/>
                </a:lnTo>
                <a:lnTo>
                  <a:pt x="1981879" y="4391"/>
                </a:lnTo>
                <a:lnTo>
                  <a:pt x="1960130" y="0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</p:spPr>
        <p:txBody>
          <a:bodyPr wrap="square" lIns="0" tIns="0" rIns="0" bIns="0" rtlCol="0"/>
          <a:lstStyle/>
          <a:p>
            <a:pPr defTabSz="586405"/>
            <a:endParaRPr sz="1154" kern="0">
              <a:solidFill>
                <a:sysClr val="windowText" lastClr="000000"/>
              </a:solidFill>
            </a:endParaRPr>
          </a:p>
        </p:txBody>
      </p:sp>
      <p:sp>
        <p:nvSpPr>
          <p:cNvPr id="86" name="object 86"/>
          <p:cNvSpPr txBox="1"/>
          <p:nvPr/>
        </p:nvSpPr>
        <p:spPr>
          <a:xfrm>
            <a:off x="2059208" y="4498165"/>
            <a:ext cx="995571" cy="402281"/>
          </a:xfrm>
          <a:prstGeom prst="rect">
            <a:avLst/>
          </a:prstGeom>
        </p:spPr>
        <p:txBody>
          <a:bodyPr vert="horz" wrap="square" lIns="0" tIns="7738" rIns="0" bIns="0" rtlCol="0">
            <a:spAutoFit/>
          </a:bodyPr>
          <a:lstStyle/>
          <a:p>
            <a:pPr algn="ctr" defTabSz="586405">
              <a:spcBef>
                <a:spcPts val="61"/>
              </a:spcBef>
            </a:pPr>
            <a:r>
              <a:rPr lang="it-IT" sz="641" b="1" kern="0" spc="-42" dirty="0">
                <a:solidFill>
                  <a:srgbClr val="FFFFFF"/>
                </a:solidFill>
                <a:latin typeface="Tahoma"/>
                <a:cs typeface="Tahoma"/>
              </a:rPr>
              <a:t>Responsabile Impianti  Scolastici Bagno  A Ripoli </a:t>
            </a:r>
            <a:endParaRPr lang="it-IT" sz="641" b="1" kern="0" spc="-16" dirty="0">
              <a:solidFill>
                <a:srgbClr val="FFFFFF"/>
              </a:solidFill>
              <a:latin typeface="Tahoma"/>
              <a:cs typeface="Tahoma"/>
            </a:endParaRPr>
          </a:p>
          <a:p>
            <a:pPr algn="ctr" defTabSz="586405"/>
            <a:r>
              <a:rPr lang="it-IT" sz="641" b="1" kern="0" spc="-16" dirty="0">
                <a:solidFill>
                  <a:srgbClr val="FFFFFF"/>
                </a:solidFill>
                <a:latin typeface="Tahoma"/>
                <a:cs typeface="Tahoma"/>
              </a:rPr>
              <a:t>Emanuele Soini	 </a:t>
            </a:r>
            <a:endParaRPr sz="641" kern="0" dirty="0">
              <a:solidFill>
                <a:sysClr val="windowText" lastClr="000000"/>
              </a:solidFill>
              <a:latin typeface="Tahoma"/>
              <a:cs typeface="Tahoma"/>
            </a:endParaRPr>
          </a:p>
        </p:txBody>
      </p:sp>
      <p:sp>
        <p:nvSpPr>
          <p:cNvPr id="93" name="object 93"/>
          <p:cNvSpPr/>
          <p:nvPr/>
        </p:nvSpPr>
        <p:spPr>
          <a:xfrm>
            <a:off x="4833235" y="4444290"/>
            <a:ext cx="1154539" cy="402585"/>
          </a:xfrm>
          <a:custGeom>
            <a:avLst/>
            <a:gdLst/>
            <a:ahLst/>
            <a:cxnLst/>
            <a:rect l="l" t="t" r="r" b="b"/>
            <a:pathLst>
              <a:path w="1800225" h="310514">
                <a:moveTo>
                  <a:pt x="1748256" y="0"/>
                </a:moveTo>
                <a:lnTo>
                  <a:pt x="51739" y="0"/>
                </a:lnTo>
                <a:lnTo>
                  <a:pt x="31600" y="4065"/>
                </a:lnTo>
                <a:lnTo>
                  <a:pt x="15154" y="15154"/>
                </a:lnTo>
                <a:lnTo>
                  <a:pt x="4065" y="31600"/>
                </a:lnTo>
                <a:lnTo>
                  <a:pt x="0" y="51739"/>
                </a:lnTo>
                <a:lnTo>
                  <a:pt x="0" y="258724"/>
                </a:lnTo>
                <a:lnTo>
                  <a:pt x="4065" y="278863"/>
                </a:lnTo>
                <a:lnTo>
                  <a:pt x="15154" y="295309"/>
                </a:lnTo>
                <a:lnTo>
                  <a:pt x="31600" y="306398"/>
                </a:lnTo>
                <a:lnTo>
                  <a:pt x="51739" y="310464"/>
                </a:lnTo>
                <a:lnTo>
                  <a:pt x="1748256" y="310464"/>
                </a:lnTo>
                <a:lnTo>
                  <a:pt x="1768396" y="306398"/>
                </a:lnTo>
                <a:lnTo>
                  <a:pt x="1784842" y="295309"/>
                </a:lnTo>
                <a:lnTo>
                  <a:pt x="1795930" y="278863"/>
                </a:lnTo>
                <a:lnTo>
                  <a:pt x="1799996" y="258724"/>
                </a:lnTo>
                <a:lnTo>
                  <a:pt x="1799996" y="51739"/>
                </a:lnTo>
                <a:lnTo>
                  <a:pt x="1795930" y="31600"/>
                </a:lnTo>
                <a:lnTo>
                  <a:pt x="1784842" y="15154"/>
                </a:lnTo>
                <a:lnTo>
                  <a:pt x="1768396" y="4065"/>
                </a:lnTo>
                <a:lnTo>
                  <a:pt x="1748256" y="0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</p:spPr>
        <p:txBody>
          <a:bodyPr wrap="square" lIns="0" tIns="0" rIns="0" bIns="0" rtlCol="0"/>
          <a:lstStyle/>
          <a:p>
            <a:pPr defTabSz="586405"/>
            <a:endParaRPr sz="1154" kern="0">
              <a:solidFill>
                <a:sysClr val="windowText" lastClr="000000"/>
              </a:solidFill>
            </a:endParaRPr>
          </a:p>
        </p:txBody>
      </p:sp>
      <p:sp>
        <p:nvSpPr>
          <p:cNvPr id="94" name="object 94"/>
          <p:cNvSpPr txBox="1"/>
          <p:nvPr/>
        </p:nvSpPr>
        <p:spPr>
          <a:xfrm>
            <a:off x="4873629" y="4490203"/>
            <a:ext cx="1025611" cy="205047"/>
          </a:xfrm>
          <a:prstGeom prst="rect">
            <a:avLst/>
          </a:prstGeom>
        </p:spPr>
        <p:txBody>
          <a:bodyPr vert="horz" wrap="square" lIns="0" tIns="7738" rIns="0" bIns="0" rtlCol="0">
            <a:spAutoFit/>
          </a:bodyPr>
          <a:lstStyle/>
          <a:p>
            <a:pPr marL="31356" algn="ctr" defTabSz="586405">
              <a:spcBef>
                <a:spcPts val="61"/>
              </a:spcBef>
            </a:pPr>
            <a:r>
              <a:rPr lang="it-IT" sz="641" b="1" kern="0" spc="-13" dirty="0">
                <a:solidFill>
                  <a:srgbClr val="FFFFFF"/>
                </a:solidFill>
                <a:latin typeface="Tahoma"/>
                <a:cs typeface="Tahoma"/>
              </a:rPr>
              <a:t>Responsabile Impianti Scolastici area Mugello</a:t>
            </a:r>
            <a:endParaRPr sz="641" kern="0" dirty="0">
              <a:solidFill>
                <a:sysClr val="windowText" lastClr="000000"/>
              </a:solidFill>
              <a:latin typeface="Tahoma"/>
              <a:cs typeface="Tahoma"/>
            </a:endParaRPr>
          </a:p>
        </p:txBody>
      </p:sp>
      <p:sp>
        <p:nvSpPr>
          <p:cNvPr id="98" name="object 98"/>
          <p:cNvSpPr txBox="1"/>
          <p:nvPr/>
        </p:nvSpPr>
        <p:spPr>
          <a:xfrm>
            <a:off x="5077129" y="4690325"/>
            <a:ext cx="638967" cy="106430"/>
          </a:xfrm>
          <a:prstGeom prst="rect">
            <a:avLst/>
          </a:prstGeom>
        </p:spPr>
        <p:txBody>
          <a:bodyPr vert="horz" wrap="square" lIns="0" tIns="7738" rIns="0" bIns="0" rtlCol="0">
            <a:spAutoFit/>
          </a:bodyPr>
          <a:lstStyle/>
          <a:p>
            <a:pPr marL="8145" marR="3258" algn="ctr" defTabSz="586405">
              <a:spcBef>
                <a:spcPts val="61"/>
              </a:spcBef>
            </a:pPr>
            <a:r>
              <a:rPr lang="it-IT" sz="641" kern="0" dirty="0">
                <a:solidFill>
                  <a:srgbClr val="FFFFFF"/>
                </a:solidFill>
                <a:latin typeface="Tahoma"/>
                <a:cs typeface="Tahoma"/>
              </a:rPr>
              <a:t>Ilaria Petti</a:t>
            </a:r>
            <a:endParaRPr lang="it-IT" sz="641" kern="0" dirty="0">
              <a:solidFill>
                <a:sysClr val="windowText" lastClr="000000"/>
              </a:solidFill>
              <a:latin typeface="Tahoma"/>
              <a:cs typeface="Tahoma"/>
            </a:endParaRPr>
          </a:p>
        </p:txBody>
      </p:sp>
      <p:grpSp>
        <p:nvGrpSpPr>
          <p:cNvPr id="121" name="object 121"/>
          <p:cNvGrpSpPr/>
          <p:nvPr/>
        </p:nvGrpSpPr>
        <p:grpSpPr>
          <a:xfrm>
            <a:off x="8380535" y="4129811"/>
            <a:ext cx="1432279" cy="679804"/>
            <a:chOff x="10926842" y="5356742"/>
            <a:chExt cx="2233295" cy="1059990"/>
          </a:xfrm>
        </p:grpSpPr>
        <p:sp>
          <p:nvSpPr>
            <p:cNvPr id="124" name="object 124"/>
            <p:cNvSpPr/>
            <p:nvPr/>
          </p:nvSpPr>
          <p:spPr>
            <a:xfrm flipH="1">
              <a:off x="12043488" y="5356742"/>
              <a:ext cx="48581" cy="553856"/>
            </a:xfrm>
            <a:custGeom>
              <a:avLst/>
              <a:gdLst/>
              <a:ahLst/>
              <a:cxnLst/>
              <a:rect l="l" t="t" r="r" b="b"/>
              <a:pathLst>
                <a:path h="155575">
                  <a:moveTo>
                    <a:pt x="0" y="0"/>
                  </a:moveTo>
                  <a:lnTo>
                    <a:pt x="0" y="155155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86405"/>
              <a:endParaRPr sz="1154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25" name="object 125"/>
            <p:cNvSpPr/>
            <p:nvPr/>
          </p:nvSpPr>
          <p:spPr>
            <a:xfrm>
              <a:off x="10926842" y="5909740"/>
              <a:ext cx="2233295" cy="506992"/>
            </a:xfrm>
            <a:custGeom>
              <a:avLst/>
              <a:gdLst/>
              <a:ahLst/>
              <a:cxnLst/>
              <a:rect l="l" t="t" r="r" b="b"/>
              <a:pathLst>
                <a:path w="2233294" h="369570">
                  <a:moveTo>
                    <a:pt x="2171433" y="0"/>
                  </a:moveTo>
                  <a:lnTo>
                    <a:pt x="61518" y="0"/>
                  </a:lnTo>
                  <a:lnTo>
                    <a:pt x="37574" y="4834"/>
                  </a:lnTo>
                  <a:lnTo>
                    <a:pt x="18019" y="18019"/>
                  </a:lnTo>
                  <a:lnTo>
                    <a:pt x="4834" y="37574"/>
                  </a:lnTo>
                  <a:lnTo>
                    <a:pt x="0" y="61518"/>
                  </a:lnTo>
                  <a:lnTo>
                    <a:pt x="0" y="307568"/>
                  </a:lnTo>
                  <a:lnTo>
                    <a:pt x="4834" y="331511"/>
                  </a:lnTo>
                  <a:lnTo>
                    <a:pt x="18019" y="351061"/>
                  </a:lnTo>
                  <a:lnTo>
                    <a:pt x="37574" y="364241"/>
                  </a:lnTo>
                  <a:lnTo>
                    <a:pt x="61518" y="369074"/>
                  </a:lnTo>
                  <a:lnTo>
                    <a:pt x="2171433" y="369074"/>
                  </a:lnTo>
                  <a:lnTo>
                    <a:pt x="2195375" y="364241"/>
                  </a:lnTo>
                  <a:lnTo>
                    <a:pt x="2214926" y="351061"/>
                  </a:lnTo>
                  <a:lnTo>
                    <a:pt x="2228106" y="331511"/>
                  </a:lnTo>
                  <a:lnTo>
                    <a:pt x="2232939" y="307568"/>
                  </a:lnTo>
                  <a:lnTo>
                    <a:pt x="2232939" y="61518"/>
                  </a:lnTo>
                  <a:lnTo>
                    <a:pt x="2228106" y="37574"/>
                  </a:lnTo>
                  <a:lnTo>
                    <a:pt x="2214926" y="18019"/>
                  </a:lnTo>
                  <a:lnTo>
                    <a:pt x="2195375" y="4834"/>
                  </a:lnTo>
                  <a:lnTo>
                    <a:pt x="2171433" y="0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</p:spPr>
          <p:txBody>
            <a:bodyPr wrap="square" lIns="0" tIns="0" rIns="0" bIns="0" rtlCol="0"/>
            <a:lstStyle/>
            <a:p>
              <a:pPr defTabSz="586405"/>
              <a:endParaRPr sz="1154" kern="0" dirty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26" name="object 126"/>
          <p:cNvSpPr txBox="1"/>
          <p:nvPr/>
        </p:nvSpPr>
        <p:spPr>
          <a:xfrm>
            <a:off x="8620541" y="4481979"/>
            <a:ext cx="971686" cy="316488"/>
          </a:xfrm>
          <a:prstGeom prst="rect">
            <a:avLst/>
          </a:prstGeom>
        </p:spPr>
        <p:txBody>
          <a:bodyPr vert="horz" wrap="square" lIns="0" tIns="7738" rIns="0" bIns="0" rtlCol="0">
            <a:spAutoFit/>
          </a:bodyPr>
          <a:lstStyle/>
          <a:p>
            <a:pPr algn="ctr" defTabSz="586405">
              <a:spcBef>
                <a:spcPts val="61"/>
              </a:spcBef>
            </a:pPr>
            <a:r>
              <a:rPr lang="it-IT" sz="641" b="1" kern="0" spc="-22" dirty="0">
                <a:solidFill>
                  <a:srgbClr val="FFFFFF"/>
                </a:solidFill>
                <a:latin typeface="Tahoma"/>
                <a:cs typeface="Tahoma"/>
              </a:rPr>
              <a:t>Responsabile Mense Aziendali  </a:t>
            </a:r>
          </a:p>
          <a:p>
            <a:pPr algn="ctr" defTabSz="586405">
              <a:spcBef>
                <a:spcPts val="61"/>
              </a:spcBef>
            </a:pPr>
            <a:r>
              <a:rPr lang="it-IT" sz="641" b="1" kern="0" spc="-22" dirty="0">
                <a:solidFill>
                  <a:srgbClr val="FFFFFF"/>
                </a:solidFill>
                <a:latin typeface="Tahoma"/>
                <a:cs typeface="Tahoma"/>
              </a:rPr>
              <a:t>Samanta Frosini</a:t>
            </a:r>
            <a:endParaRPr sz="641" kern="0" dirty="0">
              <a:solidFill>
                <a:sysClr val="windowText" lastClr="000000"/>
              </a:solidFill>
              <a:latin typeface="Tahoma"/>
              <a:cs typeface="Tahoma"/>
            </a:endParaRPr>
          </a:p>
        </p:txBody>
      </p:sp>
      <p:sp>
        <p:nvSpPr>
          <p:cNvPr id="133" name="object 133"/>
          <p:cNvSpPr/>
          <p:nvPr/>
        </p:nvSpPr>
        <p:spPr>
          <a:xfrm>
            <a:off x="2131149" y="5219403"/>
            <a:ext cx="923631" cy="146201"/>
          </a:xfrm>
          <a:custGeom>
            <a:avLst/>
            <a:gdLst/>
            <a:ahLst/>
            <a:cxnLst/>
            <a:rect l="l" t="t" r="r" b="b"/>
            <a:pathLst>
              <a:path w="1440179" h="227965">
                <a:moveTo>
                  <a:pt x="1402067" y="0"/>
                </a:moveTo>
                <a:lnTo>
                  <a:pt x="37934" y="0"/>
                </a:lnTo>
                <a:lnTo>
                  <a:pt x="23167" y="2980"/>
                </a:lnTo>
                <a:lnTo>
                  <a:pt x="11109" y="11109"/>
                </a:lnTo>
                <a:lnTo>
                  <a:pt x="2980" y="23167"/>
                </a:lnTo>
                <a:lnTo>
                  <a:pt x="0" y="37934"/>
                </a:lnTo>
                <a:lnTo>
                  <a:pt x="0" y="189674"/>
                </a:lnTo>
                <a:lnTo>
                  <a:pt x="2980" y="204442"/>
                </a:lnTo>
                <a:lnTo>
                  <a:pt x="11109" y="216500"/>
                </a:lnTo>
                <a:lnTo>
                  <a:pt x="23167" y="224628"/>
                </a:lnTo>
                <a:lnTo>
                  <a:pt x="37934" y="227609"/>
                </a:lnTo>
                <a:lnTo>
                  <a:pt x="1402067" y="227609"/>
                </a:lnTo>
                <a:lnTo>
                  <a:pt x="1416829" y="224628"/>
                </a:lnTo>
                <a:lnTo>
                  <a:pt x="1428888" y="216500"/>
                </a:lnTo>
                <a:lnTo>
                  <a:pt x="1437019" y="204442"/>
                </a:lnTo>
                <a:lnTo>
                  <a:pt x="1440002" y="189674"/>
                </a:lnTo>
                <a:lnTo>
                  <a:pt x="1440002" y="37934"/>
                </a:lnTo>
                <a:lnTo>
                  <a:pt x="1437019" y="23167"/>
                </a:lnTo>
                <a:lnTo>
                  <a:pt x="1428888" y="11109"/>
                </a:lnTo>
                <a:lnTo>
                  <a:pt x="1416829" y="2980"/>
                </a:lnTo>
                <a:lnTo>
                  <a:pt x="1402067" y="0"/>
                </a:lnTo>
                <a:close/>
              </a:path>
            </a:pathLst>
          </a:custGeom>
          <a:solidFill>
            <a:srgbClr val="F6C5AC"/>
          </a:solidFill>
        </p:spPr>
        <p:txBody>
          <a:bodyPr wrap="square" lIns="0" tIns="0" rIns="0" bIns="0" rtlCol="0"/>
          <a:lstStyle/>
          <a:p>
            <a:pPr marL="62306" indent="-54161" defTabSz="586405">
              <a:spcBef>
                <a:spcPts val="564"/>
              </a:spcBef>
              <a:buFont typeface="Arial MT"/>
              <a:buChar char="•"/>
              <a:tabLst>
                <a:tab pos="62306" algn="l"/>
              </a:tabLst>
            </a:pPr>
            <a:r>
              <a:rPr lang="it-IT" sz="705" kern="0" spc="-29" dirty="0">
                <a:solidFill>
                  <a:sysClr val="windowText" lastClr="000000"/>
                </a:solidFill>
                <a:latin typeface="Tahoma"/>
                <a:cs typeface="Tahoma"/>
              </a:rPr>
              <a:t>Cucina </a:t>
            </a:r>
            <a:r>
              <a:rPr lang="it-IT" sz="705" kern="0" spc="-29" dirty="0" err="1">
                <a:solidFill>
                  <a:sysClr val="windowText" lastClr="000000"/>
                </a:solidFill>
                <a:latin typeface="Tahoma"/>
                <a:cs typeface="Tahoma"/>
              </a:rPr>
              <a:t>Rimaggio</a:t>
            </a:r>
            <a:endParaRPr lang="it-IT" sz="705" kern="0" dirty="0">
              <a:solidFill>
                <a:sysClr val="windowText" lastClr="000000"/>
              </a:solidFill>
              <a:latin typeface="Tahoma"/>
              <a:cs typeface="Tahoma"/>
            </a:endParaRPr>
          </a:p>
        </p:txBody>
      </p:sp>
      <p:sp>
        <p:nvSpPr>
          <p:cNvPr id="134" name="object 134"/>
          <p:cNvSpPr txBox="1"/>
          <p:nvPr/>
        </p:nvSpPr>
        <p:spPr>
          <a:xfrm>
            <a:off x="12855605" y="5710110"/>
            <a:ext cx="798607" cy="106430"/>
          </a:xfrm>
          <a:prstGeom prst="rect">
            <a:avLst/>
          </a:prstGeom>
        </p:spPr>
        <p:txBody>
          <a:bodyPr vert="horz" wrap="square" lIns="0" tIns="7738" rIns="0" bIns="0" rtlCol="0">
            <a:spAutoFit/>
          </a:bodyPr>
          <a:lstStyle/>
          <a:p>
            <a:pPr marL="212572" defTabSz="586405">
              <a:spcBef>
                <a:spcPts val="61"/>
              </a:spcBef>
            </a:pPr>
            <a:r>
              <a:rPr lang="it-IT" sz="641" b="1" kern="0" spc="-19" dirty="0">
                <a:solidFill>
                  <a:srgbClr val="FFFFFF"/>
                </a:solidFill>
                <a:latin typeface="Tahoma"/>
                <a:cs typeface="Tahoma"/>
              </a:rPr>
              <a:t>Mense</a:t>
            </a:r>
          </a:p>
        </p:txBody>
      </p:sp>
      <p:sp>
        <p:nvSpPr>
          <p:cNvPr id="137" name="object 137"/>
          <p:cNvSpPr/>
          <p:nvPr/>
        </p:nvSpPr>
        <p:spPr>
          <a:xfrm>
            <a:off x="6593443" y="4444289"/>
            <a:ext cx="1208702" cy="402586"/>
          </a:xfrm>
          <a:custGeom>
            <a:avLst/>
            <a:gdLst/>
            <a:ahLst/>
            <a:cxnLst/>
            <a:rect l="l" t="t" r="r" b="b"/>
            <a:pathLst>
              <a:path w="1884679" h="389254">
                <a:moveTo>
                  <a:pt x="1819630" y="0"/>
                </a:moveTo>
                <a:lnTo>
                  <a:pt x="64808" y="0"/>
                </a:lnTo>
                <a:lnTo>
                  <a:pt x="39583" y="5093"/>
                </a:lnTo>
                <a:lnTo>
                  <a:pt x="18983" y="18983"/>
                </a:lnTo>
                <a:lnTo>
                  <a:pt x="5093" y="39583"/>
                </a:lnTo>
                <a:lnTo>
                  <a:pt x="0" y="64808"/>
                </a:lnTo>
                <a:lnTo>
                  <a:pt x="0" y="324040"/>
                </a:lnTo>
                <a:lnTo>
                  <a:pt x="5093" y="349265"/>
                </a:lnTo>
                <a:lnTo>
                  <a:pt x="18983" y="369865"/>
                </a:lnTo>
                <a:lnTo>
                  <a:pt x="39583" y="383755"/>
                </a:lnTo>
                <a:lnTo>
                  <a:pt x="64808" y="388848"/>
                </a:lnTo>
                <a:lnTo>
                  <a:pt x="1819630" y="388848"/>
                </a:lnTo>
                <a:lnTo>
                  <a:pt x="1844855" y="383755"/>
                </a:lnTo>
                <a:lnTo>
                  <a:pt x="1865455" y="369865"/>
                </a:lnTo>
                <a:lnTo>
                  <a:pt x="1879345" y="349265"/>
                </a:lnTo>
                <a:lnTo>
                  <a:pt x="1884438" y="324040"/>
                </a:lnTo>
                <a:lnTo>
                  <a:pt x="1884438" y="64808"/>
                </a:lnTo>
                <a:lnTo>
                  <a:pt x="1879345" y="39583"/>
                </a:lnTo>
                <a:lnTo>
                  <a:pt x="1865455" y="18983"/>
                </a:lnTo>
                <a:lnTo>
                  <a:pt x="1844855" y="5093"/>
                </a:lnTo>
                <a:lnTo>
                  <a:pt x="1819630" y="0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</p:spPr>
        <p:txBody>
          <a:bodyPr wrap="square" lIns="0" tIns="0" rIns="0" bIns="0" rtlCol="0"/>
          <a:lstStyle/>
          <a:p>
            <a:pPr defTabSz="586405"/>
            <a:endParaRPr sz="1154" kern="0">
              <a:solidFill>
                <a:sysClr val="windowText" lastClr="000000"/>
              </a:solidFill>
            </a:endParaRPr>
          </a:p>
        </p:txBody>
      </p:sp>
      <p:grpSp>
        <p:nvGrpSpPr>
          <p:cNvPr id="138" name="object 138"/>
          <p:cNvGrpSpPr/>
          <p:nvPr/>
        </p:nvGrpSpPr>
        <p:grpSpPr>
          <a:xfrm>
            <a:off x="2635323" y="4129833"/>
            <a:ext cx="6492506" cy="737813"/>
            <a:chOff x="1631915" y="5755045"/>
            <a:chExt cx="10123500" cy="1150442"/>
          </a:xfrm>
        </p:grpSpPr>
        <p:sp>
          <p:nvSpPr>
            <p:cNvPr id="140" name="object 140"/>
            <p:cNvSpPr/>
            <p:nvPr/>
          </p:nvSpPr>
          <p:spPr>
            <a:xfrm>
              <a:off x="1631915" y="5755045"/>
              <a:ext cx="10123500" cy="45719"/>
            </a:xfrm>
            <a:custGeom>
              <a:avLst/>
              <a:gdLst/>
              <a:ahLst/>
              <a:cxnLst/>
              <a:rect l="l" t="t" r="r" b="b"/>
              <a:pathLst>
                <a:path w="10302240">
                  <a:moveTo>
                    <a:pt x="10301719" y="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86405"/>
              <a:endParaRPr sz="1154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41" name="object 141"/>
            <p:cNvSpPr/>
            <p:nvPr/>
          </p:nvSpPr>
          <p:spPr>
            <a:xfrm>
              <a:off x="2898172" y="6227100"/>
              <a:ext cx="1800225" cy="678387"/>
            </a:xfrm>
            <a:custGeom>
              <a:avLst/>
              <a:gdLst/>
              <a:ahLst/>
              <a:cxnLst/>
              <a:rect l="l" t="t" r="r" b="b"/>
              <a:pathLst>
                <a:path w="1800225" h="360045">
                  <a:moveTo>
                    <a:pt x="1740001" y="0"/>
                  </a:moveTo>
                  <a:lnTo>
                    <a:pt x="60007" y="0"/>
                  </a:lnTo>
                  <a:lnTo>
                    <a:pt x="36647" y="4716"/>
                  </a:lnTo>
                  <a:lnTo>
                    <a:pt x="17573" y="17578"/>
                  </a:lnTo>
                  <a:lnTo>
                    <a:pt x="4714" y="36652"/>
                  </a:lnTo>
                  <a:lnTo>
                    <a:pt x="0" y="60007"/>
                  </a:lnTo>
                  <a:lnTo>
                    <a:pt x="0" y="299999"/>
                  </a:lnTo>
                  <a:lnTo>
                    <a:pt x="4714" y="323359"/>
                  </a:lnTo>
                  <a:lnTo>
                    <a:pt x="17573" y="342433"/>
                  </a:lnTo>
                  <a:lnTo>
                    <a:pt x="36647" y="355292"/>
                  </a:lnTo>
                  <a:lnTo>
                    <a:pt x="60007" y="360006"/>
                  </a:lnTo>
                  <a:lnTo>
                    <a:pt x="1740001" y="360006"/>
                  </a:lnTo>
                  <a:lnTo>
                    <a:pt x="1763354" y="355292"/>
                  </a:lnTo>
                  <a:lnTo>
                    <a:pt x="1782424" y="342433"/>
                  </a:lnTo>
                  <a:lnTo>
                    <a:pt x="1795281" y="323359"/>
                  </a:lnTo>
                  <a:lnTo>
                    <a:pt x="1799996" y="299999"/>
                  </a:lnTo>
                  <a:lnTo>
                    <a:pt x="1799996" y="60007"/>
                  </a:lnTo>
                  <a:lnTo>
                    <a:pt x="1795281" y="36652"/>
                  </a:lnTo>
                  <a:lnTo>
                    <a:pt x="1782424" y="17578"/>
                  </a:lnTo>
                  <a:lnTo>
                    <a:pt x="1763354" y="4716"/>
                  </a:lnTo>
                  <a:lnTo>
                    <a:pt x="1740001" y="0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</p:spPr>
          <p:txBody>
            <a:bodyPr wrap="square" lIns="0" tIns="0" rIns="0" bIns="0" rtlCol="0"/>
            <a:lstStyle/>
            <a:p>
              <a:pPr defTabSz="586405"/>
              <a:endParaRPr sz="1154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42" name="object 142"/>
          <p:cNvSpPr txBox="1"/>
          <p:nvPr/>
        </p:nvSpPr>
        <p:spPr>
          <a:xfrm>
            <a:off x="6661235" y="4488672"/>
            <a:ext cx="1075126" cy="205047"/>
          </a:xfrm>
          <a:prstGeom prst="rect">
            <a:avLst/>
          </a:prstGeom>
        </p:spPr>
        <p:txBody>
          <a:bodyPr vert="horz" wrap="square" lIns="0" tIns="7738" rIns="0" bIns="0" rtlCol="0">
            <a:spAutoFit/>
          </a:bodyPr>
          <a:lstStyle/>
          <a:p>
            <a:pPr algn="ctr" defTabSz="586405">
              <a:spcBef>
                <a:spcPts val="61"/>
              </a:spcBef>
            </a:pPr>
            <a:r>
              <a:rPr lang="it-IT" sz="641" b="1" kern="0" spc="-35" dirty="0">
                <a:solidFill>
                  <a:srgbClr val="FFFFFF"/>
                </a:solidFill>
                <a:latin typeface="Tahoma"/>
                <a:cs typeface="Tahoma"/>
              </a:rPr>
              <a:t>Responsabile</a:t>
            </a:r>
            <a:r>
              <a:rPr sz="641" b="1" kern="0" spc="-6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lang="it-IT" sz="641" b="1" kern="0" spc="-16" dirty="0">
                <a:solidFill>
                  <a:srgbClr val="FFFFFF"/>
                </a:solidFill>
                <a:latin typeface="Tahoma"/>
                <a:cs typeface="Tahoma"/>
              </a:rPr>
              <a:t>Area Sanitaria</a:t>
            </a:r>
            <a:endParaRPr sz="641" kern="0" dirty="0">
              <a:solidFill>
                <a:sysClr val="windowText" lastClr="000000"/>
              </a:solidFill>
              <a:latin typeface="Tahoma"/>
              <a:cs typeface="Tahoma"/>
            </a:endParaRPr>
          </a:p>
          <a:p>
            <a:pPr algn="ctr" defTabSz="586405"/>
            <a:r>
              <a:rPr lang="it-IT" sz="641" kern="0" dirty="0">
                <a:solidFill>
                  <a:srgbClr val="FFFFFF"/>
                </a:solidFill>
                <a:latin typeface="Tahoma"/>
                <a:cs typeface="Tahoma"/>
              </a:rPr>
              <a:t>Maria Chiara Serena</a:t>
            </a:r>
            <a:endParaRPr sz="641" kern="0" dirty="0">
              <a:solidFill>
                <a:sysClr val="windowText" lastClr="000000"/>
              </a:solidFill>
              <a:latin typeface="Tahoma"/>
              <a:cs typeface="Tahoma"/>
            </a:endParaRPr>
          </a:p>
        </p:txBody>
      </p:sp>
      <p:grpSp>
        <p:nvGrpSpPr>
          <p:cNvPr id="144" name="object 144"/>
          <p:cNvGrpSpPr/>
          <p:nvPr/>
        </p:nvGrpSpPr>
        <p:grpSpPr>
          <a:xfrm>
            <a:off x="6653355" y="5067233"/>
            <a:ext cx="1095262" cy="198512"/>
            <a:chOff x="4980640" y="7870400"/>
            <a:chExt cx="1707797" cy="309532"/>
          </a:xfrm>
        </p:grpSpPr>
        <p:sp>
          <p:nvSpPr>
            <p:cNvPr id="146" name="object 146"/>
            <p:cNvSpPr/>
            <p:nvPr/>
          </p:nvSpPr>
          <p:spPr>
            <a:xfrm>
              <a:off x="6642718" y="7920118"/>
              <a:ext cx="45719" cy="259814"/>
            </a:xfrm>
            <a:custGeom>
              <a:avLst/>
              <a:gdLst/>
              <a:ahLst/>
              <a:cxnLst/>
              <a:rect l="l" t="t" r="r" b="b"/>
              <a:pathLst>
                <a:path h="230504">
                  <a:moveTo>
                    <a:pt x="0" y="0"/>
                  </a:moveTo>
                  <a:lnTo>
                    <a:pt x="0" y="229946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86405"/>
              <a:endParaRPr sz="1154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47" name="object 147"/>
            <p:cNvSpPr/>
            <p:nvPr/>
          </p:nvSpPr>
          <p:spPr>
            <a:xfrm flipV="1">
              <a:off x="4980640" y="7870400"/>
              <a:ext cx="1670379" cy="45719"/>
            </a:xfrm>
            <a:custGeom>
              <a:avLst/>
              <a:gdLst/>
              <a:ahLst/>
              <a:cxnLst/>
              <a:rect l="l" t="t" r="r" b="b"/>
              <a:pathLst>
                <a:path w="4206875">
                  <a:moveTo>
                    <a:pt x="4206316" y="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586405"/>
              <a:endParaRPr sz="1154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54" name="object 154"/>
          <p:cNvSpPr txBox="1"/>
          <p:nvPr/>
        </p:nvSpPr>
        <p:spPr>
          <a:xfrm>
            <a:off x="3494190" y="4423714"/>
            <a:ext cx="1076605" cy="415105"/>
          </a:xfrm>
          <a:prstGeom prst="rect">
            <a:avLst/>
          </a:prstGeom>
        </p:spPr>
        <p:txBody>
          <a:bodyPr vert="horz" wrap="square" lIns="0" tIns="7738" rIns="0" bIns="0" rtlCol="0">
            <a:spAutoFit/>
          </a:bodyPr>
          <a:lstStyle/>
          <a:p>
            <a:pPr algn="ctr" defTabSz="586405">
              <a:spcBef>
                <a:spcPts val="61"/>
              </a:spcBef>
            </a:pPr>
            <a:r>
              <a:rPr lang="it-IT" sz="641" b="1" kern="0" spc="-42" dirty="0">
                <a:solidFill>
                  <a:srgbClr val="FFFFFF"/>
                </a:solidFill>
                <a:latin typeface="Tahoma"/>
                <a:cs typeface="Tahoma"/>
              </a:rPr>
              <a:t>Responsabili Impianto Scolastici Pontassieve Pelago Rufina</a:t>
            </a:r>
          </a:p>
          <a:p>
            <a:pPr algn="ctr" defTabSz="586405">
              <a:spcBef>
                <a:spcPts val="61"/>
              </a:spcBef>
            </a:pPr>
            <a:r>
              <a:rPr lang="it-IT" sz="641" kern="0" spc="-16" dirty="0">
                <a:solidFill>
                  <a:srgbClr val="FFFFFF"/>
                </a:solidFill>
                <a:latin typeface="Tahoma"/>
                <a:cs typeface="Tahoma"/>
              </a:rPr>
              <a:t>Andrea Allodoli</a:t>
            </a:r>
            <a:endParaRPr lang="it-IT" sz="641" kern="0" dirty="0">
              <a:solidFill>
                <a:sysClr val="windowText" lastClr="000000"/>
              </a:solidFill>
              <a:latin typeface="Tahoma"/>
              <a:cs typeface="Tahoma"/>
            </a:endParaRPr>
          </a:p>
        </p:txBody>
      </p:sp>
      <p:sp>
        <p:nvSpPr>
          <p:cNvPr id="162" name="object 162"/>
          <p:cNvSpPr txBox="1">
            <a:spLocks noGrp="1"/>
          </p:cNvSpPr>
          <p:nvPr>
            <p:ph type="title"/>
          </p:nvPr>
        </p:nvSpPr>
        <p:spPr>
          <a:xfrm>
            <a:off x="1745189" y="234470"/>
            <a:ext cx="2009345" cy="459783"/>
          </a:xfrm>
          <a:prstGeom prst="rect">
            <a:avLst/>
          </a:prstGeom>
        </p:spPr>
        <p:txBody>
          <a:bodyPr vert="horz" wrap="square" lIns="0" tIns="32172" rIns="0" bIns="0" rtlCol="0">
            <a:spAutoFit/>
          </a:bodyPr>
          <a:lstStyle/>
          <a:p>
            <a:pPr marL="8145">
              <a:spcBef>
                <a:spcPts val="253"/>
              </a:spcBef>
            </a:pPr>
            <a:r>
              <a:rPr lang="it-IT" spc="-67" dirty="0"/>
              <a:t>ORGANIGRAMMA</a:t>
            </a:r>
          </a:p>
          <a:p>
            <a:pPr marL="37058">
              <a:spcBef>
                <a:spcPts val="144"/>
              </a:spcBef>
            </a:pPr>
            <a:r>
              <a:rPr lang="it-IT" sz="1154" b="0" dirty="0"/>
              <a:t>Siaf </a:t>
            </a:r>
            <a:r>
              <a:rPr lang="it-IT" sz="1154" b="0"/>
              <a:t>Spa </a:t>
            </a:r>
            <a:r>
              <a:rPr lang="it-IT" sz="1154" b="0" spc="-19"/>
              <a:t>08/09/2026</a:t>
            </a:r>
            <a:endParaRPr lang="it-IT" sz="1154" dirty="0"/>
          </a:p>
        </p:txBody>
      </p:sp>
      <p:sp>
        <p:nvSpPr>
          <p:cNvPr id="164" name="object 164"/>
          <p:cNvSpPr/>
          <p:nvPr/>
        </p:nvSpPr>
        <p:spPr>
          <a:xfrm>
            <a:off x="7921400" y="1511059"/>
            <a:ext cx="1513839" cy="343039"/>
          </a:xfrm>
          <a:custGeom>
            <a:avLst/>
            <a:gdLst/>
            <a:ahLst/>
            <a:cxnLst/>
            <a:rect l="l" t="t" r="r" b="b"/>
            <a:pathLst>
              <a:path w="1800225" h="360045">
                <a:moveTo>
                  <a:pt x="1740001" y="0"/>
                </a:moveTo>
                <a:lnTo>
                  <a:pt x="60007" y="0"/>
                </a:lnTo>
                <a:lnTo>
                  <a:pt x="36647" y="4716"/>
                </a:lnTo>
                <a:lnTo>
                  <a:pt x="17573" y="17578"/>
                </a:lnTo>
                <a:lnTo>
                  <a:pt x="4714" y="36652"/>
                </a:lnTo>
                <a:lnTo>
                  <a:pt x="0" y="60007"/>
                </a:lnTo>
                <a:lnTo>
                  <a:pt x="0" y="299999"/>
                </a:lnTo>
                <a:lnTo>
                  <a:pt x="4714" y="323359"/>
                </a:lnTo>
                <a:lnTo>
                  <a:pt x="17573" y="342433"/>
                </a:lnTo>
                <a:lnTo>
                  <a:pt x="36647" y="355292"/>
                </a:lnTo>
                <a:lnTo>
                  <a:pt x="60007" y="360006"/>
                </a:lnTo>
                <a:lnTo>
                  <a:pt x="1740001" y="360006"/>
                </a:lnTo>
                <a:lnTo>
                  <a:pt x="1763354" y="355292"/>
                </a:lnTo>
                <a:lnTo>
                  <a:pt x="1782424" y="342433"/>
                </a:lnTo>
                <a:lnTo>
                  <a:pt x="1795281" y="323359"/>
                </a:lnTo>
                <a:lnTo>
                  <a:pt x="1799996" y="299999"/>
                </a:lnTo>
                <a:lnTo>
                  <a:pt x="1799996" y="60007"/>
                </a:lnTo>
                <a:lnTo>
                  <a:pt x="1795281" y="36652"/>
                </a:lnTo>
                <a:lnTo>
                  <a:pt x="1782424" y="17578"/>
                </a:lnTo>
                <a:lnTo>
                  <a:pt x="1763354" y="4716"/>
                </a:lnTo>
                <a:lnTo>
                  <a:pt x="1740001" y="0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</p:spPr>
        <p:txBody>
          <a:bodyPr wrap="square" lIns="0" tIns="0" rIns="0" bIns="0" rtlCol="0"/>
          <a:lstStyle/>
          <a:p>
            <a:pPr defTabSz="586405"/>
            <a:endParaRPr sz="1154" kern="0">
              <a:solidFill>
                <a:sysClr val="windowText" lastClr="000000"/>
              </a:solidFill>
            </a:endParaRPr>
          </a:p>
        </p:txBody>
      </p:sp>
      <p:sp>
        <p:nvSpPr>
          <p:cNvPr id="165" name="object 165"/>
          <p:cNvSpPr txBox="1"/>
          <p:nvPr/>
        </p:nvSpPr>
        <p:spPr>
          <a:xfrm>
            <a:off x="7864102" y="1533156"/>
            <a:ext cx="1597133" cy="316488"/>
          </a:xfrm>
          <a:prstGeom prst="rect">
            <a:avLst/>
          </a:prstGeom>
        </p:spPr>
        <p:txBody>
          <a:bodyPr vert="horz" wrap="square" lIns="0" tIns="7738" rIns="0" bIns="0" rtlCol="0">
            <a:spAutoFit/>
          </a:bodyPr>
          <a:lstStyle/>
          <a:p>
            <a:pPr marL="1222" algn="ctr" defTabSz="586405">
              <a:spcBef>
                <a:spcPts val="61"/>
              </a:spcBef>
            </a:pPr>
            <a:r>
              <a:rPr lang="it-IT" sz="641" b="1" kern="0" spc="-6" dirty="0">
                <a:solidFill>
                  <a:srgbClr val="FFFFFF"/>
                </a:solidFill>
                <a:latin typeface="Tahoma"/>
                <a:cs typeface="Tahoma"/>
              </a:rPr>
              <a:t>RESP. </a:t>
            </a:r>
            <a:r>
              <a:rPr sz="641" b="1" kern="0" spc="-6" dirty="0">
                <a:solidFill>
                  <a:srgbClr val="FFFFFF"/>
                </a:solidFill>
                <a:latin typeface="Tahoma"/>
                <a:cs typeface="Tahoma"/>
              </a:rPr>
              <a:t>ǪUALITÀ</a:t>
            </a:r>
            <a:r>
              <a:rPr lang="it-IT" sz="641" b="1" kern="0" spc="-6" dirty="0">
                <a:solidFill>
                  <a:srgbClr val="FFFFFF"/>
                </a:solidFill>
                <a:latin typeface="Tahoma"/>
                <a:cs typeface="Tahoma"/>
              </a:rPr>
              <a:t>, AMBIENTE E SICUREZZA SUL LAVORO </a:t>
            </a:r>
          </a:p>
          <a:p>
            <a:pPr marL="1222" algn="ctr" defTabSz="586405">
              <a:spcBef>
                <a:spcPts val="61"/>
              </a:spcBef>
            </a:pPr>
            <a:r>
              <a:rPr lang="it-IT" sz="641" b="1" kern="0" spc="-6" dirty="0">
                <a:solidFill>
                  <a:srgbClr val="FFFFFF"/>
                </a:solidFill>
                <a:latin typeface="Tahoma"/>
                <a:cs typeface="Tahoma"/>
              </a:rPr>
              <a:t>AD INTERIM, Marzia Calonaci</a:t>
            </a:r>
            <a:endParaRPr sz="641" kern="0" dirty="0">
              <a:solidFill>
                <a:sysClr val="windowText" lastClr="000000"/>
              </a:solidFill>
              <a:latin typeface="Tahoma"/>
              <a:cs typeface="Tahoma"/>
            </a:endParaRPr>
          </a:p>
        </p:txBody>
      </p:sp>
      <p:sp>
        <p:nvSpPr>
          <p:cNvPr id="168" name="object 168"/>
          <p:cNvSpPr/>
          <p:nvPr/>
        </p:nvSpPr>
        <p:spPr>
          <a:xfrm flipH="1">
            <a:off x="6070017" y="1822649"/>
            <a:ext cx="29321" cy="929198"/>
          </a:xfrm>
          <a:custGeom>
            <a:avLst/>
            <a:gdLst/>
            <a:ahLst/>
            <a:cxnLst/>
            <a:rect l="l" t="t" r="r" b="b"/>
            <a:pathLst>
              <a:path h="750570">
                <a:moveTo>
                  <a:pt x="0" y="0"/>
                </a:moveTo>
                <a:lnTo>
                  <a:pt x="0" y="750036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586405"/>
            <a:endParaRPr sz="1154" kern="0">
              <a:solidFill>
                <a:sysClr val="windowText" lastClr="000000"/>
              </a:solidFill>
            </a:endParaRPr>
          </a:p>
        </p:txBody>
      </p:sp>
      <p:sp>
        <p:nvSpPr>
          <p:cNvPr id="171" name="object 171"/>
          <p:cNvSpPr/>
          <p:nvPr/>
        </p:nvSpPr>
        <p:spPr>
          <a:xfrm>
            <a:off x="7965285" y="3080385"/>
            <a:ext cx="1468272" cy="230908"/>
          </a:xfrm>
          <a:custGeom>
            <a:avLst/>
            <a:gdLst/>
            <a:ahLst/>
            <a:cxnLst/>
            <a:rect l="l" t="t" r="r" b="b"/>
            <a:pathLst>
              <a:path w="1800225" h="360045">
                <a:moveTo>
                  <a:pt x="1740001" y="0"/>
                </a:moveTo>
                <a:lnTo>
                  <a:pt x="60007" y="0"/>
                </a:lnTo>
                <a:lnTo>
                  <a:pt x="36647" y="4716"/>
                </a:lnTo>
                <a:lnTo>
                  <a:pt x="17573" y="17578"/>
                </a:lnTo>
                <a:lnTo>
                  <a:pt x="4714" y="36652"/>
                </a:lnTo>
                <a:lnTo>
                  <a:pt x="0" y="60007"/>
                </a:lnTo>
                <a:lnTo>
                  <a:pt x="0" y="299999"/>
                </a:lnTo>
                <a:lnTo>
                  <a:pt x="4714" y="323359"/>
                </a:lnTo>
                <a:lnTo>
                  <a:pt x="17573" y="342433"/>
                </a:lnTo>
                <a:lnTo>
                  <a:pt x="36647" y="355292"/>
                </a:lnTo>
                <a:lnTo>
                  <a:pt x="60007" y="360006"/>
                </a:lnTo>
                <a:lnTo>
                  <a:pt x="1740001" y="360006"/>
                </a:lnTo>
                <a:lnTo>
                  <a:pt x="1763354" y="355292"/>
                </a:lnTo>
                <a:lnTo>
                  <a:pt x="1782424" y="342433"/>
                </a:lnTo>
                <a:lnTo>
                  <a:pt x="1795281" y="323359"/>
                </a:lnTo>
                <a:lnTo>
                  <a:pt x="1799996" y="299999"/>
                </a:lnTo>
                <a:lnTo>
                  <a:pt x="1799996" y="60007"/>
                </a:lnTo>
                <a:lnTo>
                  <a:pt x="1795281" y="36652"/>
                </a:lnTo>
                <a:lnTo>
                  <a:pt x="1782424" y="17578"/>
                </a:lnTo>
                <a:lnTo>
                  <a:pt x="1763354" y="4716"/>
                </a:lnTo>
                <a:lnTo>
                  <a:pt x="1740001" y="0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</p:spPr>
        <p:txBody>
          <a:bodyPr wrap="square" lIns="0" tIns="0" rIns="0" bIns="0" rtlCol="0"/>
          <a:lstStyle/>
          <a:p>
            <a:pPr defTabSz="586405"/>
            <a:endParaRPr sz="1154" kern="0">
              <a:solidFill>
                <a:sysClr val="windowText" lastClr="000000"/>
              </a:solidFill>
            </a:endParaRPr>
          </a:p>
        </p:txBody>
      </p:sp>
      <p:sp>
        <p:nvSpPr>
          <p:cNvPr id="172" name="object 172"/>
          <p:cNvSpPr txBox="1"/>
          <p:nvPr/>
        </p:nvSpPr>
        <p:spPr>
          <a:xfrm>
            <a:off x="8062119" y="3076694"/>
            <a:ext cx="1272169" cy="205047"/>
          </a:xfrm>
          <a:prstGeom prst="rect">
            <a:avLst/>
          </a:prstGeom>
        </p:spPr>
        <p:txBody>
          <a:bodyPr vert="horz" wrap="square" lIns="0" tIns="7738" rIns="0" bIns="0" rtlCol="0">
            <a:spAutoFit/>
          </a:bodyPr>
          <a:lstStyle/>
          <a:p>
            <a:pPr marL="1222" algn="ctr" defTabSz="586405">
              <a:spcBef>
                <a:spcPts val="61"/>
              </a:spcBef>
            </a:pPr>
            <a:r>
              <a:rPr lang="it-IT" sz="641" b="1" kern="0" spc="-6" dirty="0">
                <a:solidFill>
                  <a:srgbClr val="FFFFFF"/>
                </a:solidFill>
                <a:latin typeface="Tahoma"/>
                <a:cs typeface="Tahoma"/>
              </a:rPr>
              <a:t>RESPONSABILE </a:t>
            </a:r>
            <a:r>
              <a:rPr sz="641" b="1" kern="0" spc="-6" dirty="0">
                <a:solidFill>
                  <a:srgbClr val="FFFFFF"/>
                </a:solidFill>
                <a:latin typeface="Tahoma"/>
                <a:cs typeface="Tahoma"/>
              </a:rPr>
              <a:t>ACǪUISTI</a:t>
            </a:r>
            <a:endParaRPr lang="it-IT" sz="641" kern="0" dirty="0">
              <a:solidFill>
                <a:sysClr val="windowText" lastClr="000000"/>
              </a:solidFill>
              <a:latin typeface="Tahoma"/>
              <a:cs typeface="Tahoma"/>
            </a:endParaRPr>
          </a:p>
          <a:p>
            <a:pPr algn="ctr" defTabSz="586405"/>
            <a:r>
              <a:rPr lang="it-IT" sz="641" kern="0" dirty="0">
                <a:solidFill>
                  <a:srgbClr val="FFFFFF"/>
                </a:solidFill>
                <a:latin typeface="Tahoma"/>
                <a:cs typeface="Tahoma"/>
              </a:rPr>
              <a:t>Emanuele Soini</a:t>
            </a:r>
            <a:endParaRPr lang="it-IT" sz="641" kern="0" dirty="0">
              <a:solidFill>
                <a:sysClr val="windowText" lastClr="000000"/>
              </a:solidFill>
              <a:latin typeface="Tahoma"/>
              <a:cs typeface="Tahoma"/>
            </a:endParaRPr>
          </a:p>
        </p:txBody>
      </p:sp>
      <p:sp>
        <p:nvSpPr>
          <p:cNvPr id="177" name="object 177"/>
          <p:cNvSpPr/>
          <p:nvPr/>
        </p:nvSpPr>
        <p:spPr>
          <a:xfrm>
            <a:off x="5381292" y="2755228"/>
            <a:ext cx="1451046" cy="345655"/>
          </a:xfrm>
          <a:custGeom>
            <a:avLst/>
            <a:gdLst/>
            <a:ahLst/>
            <a:cxnLst/>
            <a:rect l="l" t="t" r="r" b="b"/>
            <a:pathLst>
              <a:path w="1764029" h="360044">
                <a:moveTo>
                  <a:pt x="1703997" y="0"/>
                </a:moveTo>
                <a:lnTo>
                  <a:pt x="60007" y="0"/>
                </a:lnTo>
                <a:lnTo>
                  <a:pt x="36647" y="4716"/>
                </a:lnTo>
                <a:lnTo>
                  <a:pt x="17573" y="17578"/>
                </a:lnTo>
                <a:lnTo>
                  <a:pt x="4714" y="36652"/>
                </a:lnTo>
                <a:lnTo>
                  <a:pt x="0" y="60007"/>
                </a:lnTo>
                <a:lnTo>
                  <a:pt x="0" y="299999"/>
                </a:lnTo>
                <a:lnTo>
                  <a:pt x="4714" y="323359"/>
                </a:lnTo>
                <a:lnTo>
                  <a:pt x="17573" y="342433"/>
                </a:lnTo>
                <a:lnTo>
                  <a:pt x="36647" y="355292"/>
                </a:lnTo>
                <a:lnTo>
                  <a:pt x="60007" y="360006"/>
                </a:lnTo>
                <a:lnTo>
                  <a:pt x="1703997" y="360006"/>
                </a:lnTo>
                <a:lnTo>
                  <a:pt x="1727351" y="355292"/>
                </a:lnTo>
                <a:lnTo>
                  <a:pt x="1746426" y="342433"/>
                </a:lnTo>
                <a:lnTo>
                  <a:pt x="1759287" y="323359"/>
                </a:lnTo>
                <a:lnTo>
                  <a:pt x="1764004" y="299999"/>
                </a:lnTo>
                <a:lnTo>
                  <a:pt x="1764004" y="60007"/>
                </a:lnTo>
                <a:lnTo>
                  <a:pt x="1759287" y="36652"/>
                </a:lnTo>
                <a:lnTo>
                  <a:pt x="1746426" y="17578"/>
                </a:lnTo>
                <a:lnTo>
                  <a:pt x="1727351" y="4716"/>
                </a:lnTo>
                <a:lnTo>
                  <a:pt x="1703997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</p:spPr>
        <p:txBody>
          <a:bodyPr wrap="square" lIns="0" tIns="0" rIns="0" bIns="0" rtlCol="0"/>
          <a:lstStyle/>
          <a:p>
            <a:pPr defTabSz="586405"/>
            <a:endParaRPr sz="1154" kern="0">
              <a:solidFill>
                <a:sysClr val="windowText" lastClr="000000"/>
              </a:solidFill>
            </a:endParaRPr>
          </a:p>
        </p:txBody>
      </p:sp>
      <p:sp>
        <p:nvSpPr>
          <p:cNvPr id="178" name="object 178"/>
          <p:cNvSpPr txBox="1"/>
          <p:nvPr/>
        </p:nvSpPr>
        <p:spPr>
          <a:xfrm>
            <a:off x="5593890" y="2823069"/>
            <a:ext cx="1025849" cy="205047"/>
          </a:xfrm>
          <a:prstGeom prst="rect">
            <a:avLst/>
          </a:prstGeom>
        </p:spPr>
        <p:txBody>
          <a:bodyPr vert="horz" wrap="square" lIns="0" tIns="7738" rIns="0" bIns="0" rtlCol="0">
            <a:spAutoFit/>
          </a:bodyPr>
          <a:lstStyle/>
          <a:p>
            <a:pPr algn="ctr" defTabSz="586405">
              <a:spcBef>
                <a:spcPts val="61"/>
              </a:spcBef>
            </a:pPr>
            <a:r>
              <a:rPr sz="641" b="1" kern="0" spc="-58" dirty="0">
                <a:solidFill>
                  <a:srgbClr val="FFFFFF"/>
                </a:solidFill>
                <a:latin typeface="Tahoma"/>
                <a:cs typeface="Tahoma"/>
              </a:rPr>
              <a:t>DIRETTORE</a:t>
            </a:r>
            <a:r>
              <a:rPr sz="641" b="1" kern="0" spc="-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lang="it-IT" sz="641" b="1" kern="0" spc="-19" dirty="0">
                <a:solidFill>
                  <a:srgbClr val="FFFFFF"/>
                </a:solidFill>
                <a:latin typeface="Tahoma"/>
                <a:cs typeface="Tahoma"/>
              </a:rPr>
              <a:t>OPERATIVO</a:t>
            </a:r>
            <a:endParaRPr sz="641" kern="0" dirty="0">
              <a:solidFill>
                <a:sysClr val="windowText" lastClr="000000"/>
              </a:solidFill>
              <a:latin typeface="Tahoma"/>
              <a:cs typeface="Tahoma"/>
            </a:endParaRPr>
          </a:p>
          <a:p>
            <a:pPr algn="ctr" defTabSz="586405"/>
            <a:r>
              <a:rPr lang="it-IT" sz="641" kern="0" dirty="0">
                <a:solidFill>
                  <a:srgbClr val="FFFFFF"/>
                </a:solidFill>
                <a:latin typeface="Tahoma"/>
                <a:cs typeface="Tahoma"/>
              </a:rPr>
              <a:t>Marzia Calonaci</a:t>
            </a:r>
            <a:endParaRPr sz="641" kern="0" dirty="0">
              <a:solidFill>
                <a:sysClr val="windowText" lastClr="000000"/>
              </a:solidFill>
              <a:latin typeface="Tahoma"/>
              <a:cs typeface="Tahoma"/>
            </a:endParaRPr>
          </a:p>
        </p:txBody>
      </p:sp>
      <p:pic>
        <p:nvPicPr>
          <p:cNvPr id="181" name="Immagine 180">
            <a:extLst>
              <a:ext uri="{FF2B5EF4-FFF2-40B4-BE49-F238E27FC236}">
                <a16:creationId xmlns:a16="http://schemas.microsoft.com/office/drawing/2014/main" id="{634E909C-D82C-A6F1-5AAD-AC7E0F9CB3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2743" y="247638"/>
            <a:ext cx="1435537" cy="409281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object 130">
            <a:extLst>
              <a:ext uri="{FF2B5EF4-FFF2-40B4-BE49-F238E27FC236}">
                <a16:creationId xmlns:a16="http://schemas.microsoft.com/office/drawing/2014/main" id="{C5035196-EC86-1A7C-9EA8-C3715570BB69}"/>
              </a:ext>
            </a:extLst>
          </p:cNvPr>
          <p:cNvSpPr/>
          <p:nvPr/>
        </p:nvSpPr>
        <p:spPr>
          <a:xfrm flipH="1" flipV="1">
            <a:off x="6774140" y="4842818"/>
            <a:ext cx="444680" cy="254504"/>
          </a:xfrm>
          <a:custGeom>
            <a:avLst/>
            <a:gdLst/>
            <a:ahLst/>
            <a:cxnLst/>
            <a:rect l="l" t="t" r="r" b="b"/>
            <a:pathLst>
              <a:path h="140970">
                <a:moveTo>
                  <a:pt x="0" y="0"/>
                </a:moveTo>
                <a:lnTo>
                  <a:pt x="0" y="14083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586405"/>
            <a:endParaRPr sz="1154" kern="0">
              <a:solidFill>
                <a:sysClr val="windowText" lastClr="000000"/>
              </a:solidFill>
            </a:endParaRPr>
          </a:p>
        </p:txBody>
      </p:sp>
      <p:sp>
        <p:nvSpPr>
          <p:cNvPr id="189" name="object 146">
            <a:extLst>
              <a:ext uri="{FF2B5EF4-FFF2-40B4-BE49-F238E27FC236}">
                <a16:creationId xmlns:a16="http://schemas.microsoft.com/office/drawing/2014/main" id="{137B24DB-F36C-CB77-519C-0A554514BCAA}"/>
              </a:ext>
            </a:extLst>
          </p:cNvPr>
          <p:cNvSpPr/>
          <p:nvPr/>
        </p:nvSpPr>
        <p:spPr>
          <a:xfrm flipV="1">
            <a:off x="7212671" y="4133695"/>
            <a:ext cx="669967" cy="293169"/>
          </a:xfrm>
          <a:custGeom>
            <a:avLst/>
            <a:gdLst/>
            <a:ahLst/>
            <a:cxnLst/>
            <a:rect l="l" t="t" r="r" b="b"/>
            <a:pathLst>
              <a:path h="230504">
                <a:moveTo>
                  <a:pt x="0" y="0"/>
                </a:moveTo>
                <a:lnTo>
                  <a:pt x="0" y="229946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586405"/>
            <a:endParaRPr sz="1154" kern="0">
              <a:solidFill>
                <a:sysClr val="windowText" lastClr="000000"/>
              </a:solidFill>
            </a:endParaRPr>
          </a:p>
        </p:txBody>
      </p:sp>
      <p:sp>
        <p:nvSpPr>
          <p:cNvPr id="190" name="object 129">
            <a:extLst>
              <a:ext uri="{FF2B5EF4-FFF2-40B4-BE49-F238E27FC236}">
                <a16:creationId xmlns:a16="http://schemas.microsoft.com/office/drawing/2014/main" id="{E4D3AE36-01B4-E01F-665A-0A912FAE5B5F}"/>
              </a:ext>
            </a:extLst>
          </p:cNvPr>
          <p:cNvSpPr/>
          <p:nvPr/>
        </p:nvSpPr>
        <p:spPr>
          <a:xfrm flipH="1">
            <a:off x="6049700" y="1202813"/>
            <a:ext cx="53171" cy="279429"/>
          </a:xfrm>
          <a:custGeom>
            <a:avLst/>
            <a:gdLst/>
            <a:ahLst/>
            <a:cxnLst/>
            <a:rect l="l" t="t" r="r" b="b"/>
            <a:pathLst>
              <a:path h="259715">
                <a:moveTo>
                  <a:pt x="0" y="0"/>
                </a:moveTo>
                <a:lnTo>
                  <a:pt x="0" y="259143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586405"/>
            <a:endParaRPr sz="1154" kern="0">
              <a:solidFill>
                <a:sysClr val="windowText" lastClr="000000"/>
              </a:solidFill>
            </a:endParaRPr>
          </a:p>
        </p:txBody>
      </p:sp>
      <p:sp>
        <p:nvSpPr>
          <p:cNvPr id="96" name="object 19">
            <a:extLst>
              <a:ext uri="{FF2B5EF4-FFF2-40B4-BE49-F238E27FC236}">
                <a16:creationId xmlns:a16="http://schemas.microsoft.com/office/drawing/2014/main" id="{E1BCC270-8D4E-CB21-108E-83D356090E86}"/>
              </a:ext>
            </a:extLst>
          </p:cNvPr>
          <p:cNvSpPr txBox="1"/>
          <p:nvPr/>
        </p:nvSpPr>
        <p:spPr>
          <a:xfrm>
            <a:off x="8121061" y="3702576"/>
            <a:ext cx="1121325" cy="106430"/>
          </a:xfrm>
          <a:prstGeom prst="rect">
            <a:avLst/>
          </a:prstGeom>
        </p:spPr>
        <p:txBody>
          <a:bodyPr vert="horz" wrap="square" lIns="0" tIns="7738" rIns="0" bIns="0" rtlCol="0">
            <a:spAutoFit/>
          </a:bodyPr>
          <a:lstStyle/>
          <a:p>
            <a:pPr marL="8145" marR="3258" algn="ctr" defTabSz="586405">
              <a:spcBef>
                <a:spcPts val="61"/>
              </a:spcBef>
            </a:pPr>
            <a:r>
              <a:rPr lang="it-IT" sz="641" b="1" kern="0" spc="-64" dirty="0">
                <a:solidFill>
                  <a:srgbClr val="FFFFFF"/>
                </a:solidFill>
                <a:latin typeface="Tahoma"/>
                <a:cs typeface="Tahoma"/>
              </a:rPr>
              <a:t>SERVIZIO DIETETICO</a:t>
            </a:r>
            <a:endParaRPr lang="it-IT" sz="641" b="1" kern="0" spc="-51" dirty="0">
              <a:solidFill>
                <a:srgbClr val="FFFFFF"/>
              </a:solidFill>
              <a:latin typeface="Tahoma"/>
              <a:cs typeface="Tahoma"/>
            </a:endParaRPr>
          </a:p>
        </p:txBody>
      </p:sp>
      <p:sp>
        <p:nvSpPr>
          <p:cNvPr id="97" name="object 5">
            <a:extLst>
              <a:ext uri="{FF2B5EF4-FFF2-40B4-BE49-F238E27FC236}">
                <a16:creationId xmlns:a16="http://schemas.microsoft.com/office/drawing/2014/main" id="{6C82885F-A77B-0566-B942-E27DD074973E}"/>
              </a:ext>
            </a:extLst>
          </p:cNvPr>
          <p:cNvSpPr/>
          <p:nvPr/>
        </p:nvSpPr>
        <p:spPr>
          <a:xfrm>
            <a:off x="5261837" y="1317590"/>
            <a:ext cx="1612689" cy="576746"/>
          </a:xfrm>
          <a:custGeom>
            <a:avLst/>
            <a:gdLst/>
            <a:ahLst/>
            <a:cxnLst/>
            <a:rect l="l" t="t" r="r" b="b"/>
            <a:pathLst>
              <a:path w="1764029" h="360044">
                <a:moveTo>
                  <a:pt x="1703997" y="0"/>
                </a:moveTo>
                <a:lnTo>
                  <a:pt x="60007" y="0"/>
                </a:lnTo>
                <a:lnTo>
                  <a:pt x="36647" y="4716"/>
                </a:lnTo>
                <a:lnTo>
                  <a:pt x="17573" y="17578"/>
                </a:lnTo>
                <a:lnTo>
                  <a:pt x="4714" y="36652"/>
                </a:lnTo>
                <a:lnTo>
                  <a:pt x="0" y="60007"/>
                </a:lnTo>
                <a:lnTo>
                  <a:pt x="0" y="299999"/>
                </a:lnTo>
                <a:lnTo>
                  <a:pt x="4714" y="323359"/>
                </a:lnTo>
                <a:lnTo>
                  <a:pt x="17573" y="342433"/>
                </a:lnTo>
                <a:lnTo>
                  <a:pt x="36647" y="355292"/>
                </a:lnTo>
                <a:lnTo>
                  <a:pt x="60007" y="360006"/>
                </a:lnTo>
                <a:lnTo>
                  <a:pt x="1703997" y="360006"/>
                </a:lnTo>
                <a:lnTo>
                  <a:pt x="1727351" y="355292"/>
                </a:lnTo>
                <a:lnTo>
                  <a:pt x="1746426" y="342433"/>
                </a:lnTo>
                <a:lnTo>
                  <a:pt x="1759287" y="323359"/>
                </a:lnTo>
                <a:lnTo>
                  <a:pt x="1764004" y="299999"/>
                </a:lnTo>
                <a:lnTo>
                  <a:pt x="1764004" y="60007"/>
                </a:lnTo>
                <a:lnTo>
                  <a:pt x="1759287" y="36652"/>
                </a:lnTo>
                <a:lnTo>
                  <a:pt x="1746426" y="17578"/>
                </a:lnTo>
                <a:lnTo>
                  <a:pt x="1727351" y="4716"/>
                </a:lnTo>
                <a:lnTo>
                  <a:pt x="1703997" y="0"/>
                </a:lnTo>
                <a:close/>
              </a:path>
            </a:pathLst>
          </a:custGeom>
          <a:solidFill>
            <a:srgbClr val="00B050"/>
          </a:solidFill>
        </p:spPr>
        <p:txBody>
          <a:bodyPr wrap="square" lIns="0" tIns="0" rIns="0" bIns="0" rtlCol="0"/>
          <a:lstStyle/>
          <a:p>
            <a:pPr algn="ctr" defTabSz="586405">
              <a:spcBef>
                <a:spcPts val="61"/>
              </a:spcBef>
            </a:pPr>
            <a:endParaRPr lang="it-IT" sz="770" b="1" kern="0" spc="-58" dirty="0">
              <a:solidFill>
                <a:srgbClr val="FFFFFF"/>
              </a:solidFill>
              <a:latin typeface="Tahoma"/>
              <a:cs typeface="Tahoma"/>
            </a:endParaRPr>
          </a:p>
          <a:p>
            <a:pPr algn="ctr" defTabSz="586405">
              <a:spcBef>
                <a:spcPts val="61"/>
              </a:spcBef>
            </a:pPr>
            <a:r>
              <a:rPr lang="it-IT" sz="641" b="1" kern="0" spc="-58" dirty="0">
                <a:solidFill>
                  <a:srgbClr val="FFFFFF"/>
                </a:solidFill>
                <a:latin typeface="Tahoma"/>
                <a:cs typeface="Tahoma"/>
              </a:rPr>
              <a:t>AMMINISTRATORE DELEGATO, </a:t>
            </a:r>
          </a:p>
          <a:p>
            <a:pPr algn="ctr" defTabSz="586405">
              <a:spcBef>
                <a:spcPts val="61"/>
              </a:spcBef>
            </a:pPr>
            <a:r>
              <a:rPr lang="it-IT" sz="641" b="1" kern="0" spc="-58" dirty="0">
                <a:solidFill>
                  <a:srgbClr val="FFFFFF"/>
                </a:solidFill>
                <a:latin typeface="Tahoma"/>
                <a:cs typeface="Tahoma"/>
              </a:rPr>
              <a:t>Datore di Lavoro</a:t>
            </a:r>
          </a:p>
          <a:p>
            <a:pPr algn="ctr" defTabSz="586405">
              <a:spcBef>
                <a:spcPts val="61"/>
              </a:spcBef>
            </a:pPr>
            <a:r>
              <a:rPr lang="it-IT" sz="641" b="1" kern="0" spc="-58" dirty="0">
                <a:solidFill>
                  <a:srgbClr val="FFFFFF"/>
                </a:solidFill>
                <a:latin typeface="Tahoma"/>
                <a:cs typeface="Tahoma"/>
              </a:rPr>
              <a:t>Stefano Innocenti</a:t>
            </a:r>
          </a:p>
          <a:p>
            <a:pPr algn="ctr" defTabSz="586405">
              <a:spcBef>
                <a:spcPts val="61"/>
              </a:spcBef>
            </a:pPr>
            <a:endParaRPr lang="it-IT" sz="1154" kern="0" dirty="0">
              <a:solidFill>
                <a:sysClr val="windowText" lastClr="000000"/>
              </a:solidFill>
              <a:latin typeface="Tahoma"/>
              <a:cs typeface="Tahoma"/>
            </a:endParaRPr>
          </a:p>
        </p:txBody>
      </p:sp>
      <p:sp>
        <p:nvSpPr>
          <p:cNvPr id="108" name="object 67">
            <a:extLst>
              <a:ext uri="{FF2B5EF4-FFF2-40B4-BE49-F238E27FC236}">
                <a16:creationId xmlns:a16="http://schemas.microsoft.com/office/drawing/2014/main" id="{7D49AE75-7F90-866A-1B7B-A06E84149C89}"/>
              </a:ext>
            </a:extLst>
          </p:cNvPr>
          <p:cNvSpPr/>
          <p:nvPr/>
        </p:nvSpPr>
        <p:spPr>
          <a:xfrm flipV="1">
            <a:off x="6091971" y="2155185"/>
            <a:ext cx="1612689" cy="29321"/>
          </a:xfrm>
          <a:custGeom>
            <a:avLst/>
            <a:gdLst/>
            <a:ahLst/>
            <a:cxnLst/>
            <a:rect l="l" t="t" r="r" b="b"/>
            <a:pathLst>
              <a:path w="4378325">
                <a:moveTo>
                  <a:pt x="4378198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586405"/>
            <a:endParaRPr sz="1154" kern="0">
              <a:solidFill>
                <a:sysClr val="windowText" lastClr="000000"/>
              </a:solidFill>
            </a:endParaRPr>
          </a:p>
        </p:txBody>
      </p:sp>
      <p:sp>
        <p:nvSpPr>
          <p:cNvPr id="113" name="object 67">
            <a:extLst>
              <a:ext uri="{FF2B5EF4-FFF2-40B4-BE49-F238E27FC236}">
                <a16:creationId xmlns:a16="http://schemas.microsoft.com/office/drawing/2014/main" id="{FAC257F4-AD4A-1D7E-2727-7A9B05232D96}"/>
              </a:ext>
            </a:extLst>
          </p:cNvPr>
          <p:cNvSpPr/>
          <p:nvPr/>
        </p:nvSpPr>
        <p:spPr>
          <a:xfrm>
            <a:off x="6102871" y="3500345"/>
            <a:ext cx="1645746" cy="29321"/>
          </a:xfrm>
          <a:custGeom>
            <a:avLst/>
            <a:gdLst/>
            <a:ahLst/>
            <a:cxnLst/>
            <a:rect l="l" t="t" r="r" b="b"/>
            <a:pathLst>
              <a:path w="4378325">
                <a:moveTo>
                  <a:pt x="4378198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586405"/>
            <a:endParaRPr sz="1154" kern="0">
              <a:solidFill>
                <a:sysClr val="windowText" lastClr="000000"/>
              </a:solidFill>
            </a:endParaRPr>
          </a:p>
        </p:txBody>
      </p:sp>
      <p:sp>
        <p:nvSpPr>
          <p:cNvPr id="114" name="object 133">
            <a:extLst>
              <a:ext uri="{FF2B5EF4-FFF2-40B4-BE49-F238E27FC236}">
                <a16:creationId xmlns:a16="http://schemas.microsoft.com/office/drawing/2014/main" id="{79C7E485-CD11-A445-26DB-437BC2476BFA}"/>
              </a:ext>
            </a:extLst>
          </p:cNvPr>
          <p:cNvSpPr/>
          <p:nvPr/>
        </p:nvSpPr>
        <p:spPr>
          <a:xfrm>
            <a:off x="4963767" y="5592249"/>
            <a:ext cx="923631" cy="146201"/>
          </a:xfrm>
          <a:custGeom>
            <a:avLst/>
            <a:gdLst/>
            <a:ahLst/>
            <a:cxnLst/>
            <a:rect l="l" t="t" r="r" b="b"/>
            <a:pathLst>
              <a:path w="1440179" h="227965">
                <a:moveTo>
                  <a:pt x="1402067" y="0"/>
                </a:moveTo>
                <a:lnTo>
                  <a:pt x="37934" y="0"/>
                </a:lnTo>
                <a:lnTo>
                  <a:pt x="23167" y="2980"/>
                </a:lnTo>
                <a:lnTo>
                  <a:pt x="11109" y="11109"/>
                </a:lnTo>
                <a:lnTo>
                  <a:pt x="2980" y="23167"/>
                </a:lnTo>
                <a:lnTo>
                  <a:pt x="0" y="37934"/>
                </a:lnTo>
                <a:lnTo>
                  <a:pt x="0" y="189674"/>
                </a:lnTo>
                <a:lnTo>
                  <a:pt x="2980" y="204442"/>
                </a:lnTo>
                <a:lnTo>
                  <a:pt x="11109" y="216500"/>
                </a:lnTo>
                <a:lnTo>
                  <a:pt x="23167" y="224628"/>
                </a:lnTo>
                <a:lnTo>
                  <a:pt x="37934" y="227609"/>
                </a:lnTo>
                <a:lnTo>
                  <a:pt x="1402067" y="227609"/>
                </a:lnTo>
                <a:lnTo>
                  <a:pt x="1416829" y="224628"/>
                </a:lnTo>
                <a:lnTo>
                  <a:pt x="1428888" y="216500"/>
                </a:lnTo>
                <a:lnTo>
                  <a:pt x="1437019" y="204442"/>
                </a:lnTo>
                <a:lnTo>
                  <a:pt x="1440002" y="189674"/>
                </a:lnTo>
                <a:lnTo>
                  <a:pt x="1440002" y="37934"/>
                </a:lnTo>
                <a:lnTo>
                  <a:pt x="1437019" y="23167"/>
                </a:lnTo>
                <a:lnTo>
                  <a:pt x="1428888" y="11109"/>
                </a:lnTo>
                <a:lnTo>
                  <a:pt x="1416829" y="2980"/>
                </a:lnTo>
                <a:lnTo>
                  <a:pt x="1402067" y="0"/>
                </a:lnTo>
                <a:close/>
              </a:path>
            </a:pathLst>
          </a:custGeom>
          <a:solidFill>
            <a:srgbClr val="F6C5AC"/>
          </a:solidFill>
        </p:spPr>
        <p:txBody>
          <a:bodyPr wrap="square" lIns="0" tIns="0" rIns="0" bIns="0" rtlCol="0"/>
          <a:lstStyle/>
          <a:p>
            <a:pPr defTabSz="586405"/>
            <a:endParaRPr sz="1154" kern="0">
              <a:solidFill>
                <a:sysClr val="windowText" lastClr="000000"/>
              </a:solidFill>
            </a:endParaRPr>
          </a:p>
        </p:txBody>
      </p:sp>
      <p:sp>
        <p:nvSpPr>
          <p:cNvPr id="115" name="object 133">
            <a:extLst>
              <a:ext uri="{FF2B5EF4-FFF2-40B4-BE49-F238E27FC236}">
                <a16:creationId xmlns:a16="http://schemas.microsoft.com/office/drawing/2014/main" id="{4B2DFF78-02EF-BC2D-61E5-97E35380C096}"/>
              </a:ext>
            </a:extLst>
          </p:cNvPr>
          <p:cNvSpPr/>
          <p:nvPr/>
        </p:nvSpPr>
        <p:spPr>
          <a:xfrm>
            <a:off x="2131149" y="4982511"/>
            <a:ext cx="923631" cy="146201"/>
          </a:xfrm>
          <a:custGeom>
            <a:avLst/>
            <a:gdLst/>
            <a:ahLst/>
            <a:cxnLst/>
            <a:rect l="l" t="t" r="r" b="b"/>
            <a:pathLst>
              <a:path w="1440179" h="227965">
                <a:moveTo>
                  <a:pt x="1402067" y="0"/>
                </a:moveTo>
                <a:lnTo>
                  <a:pt x="37934" y="0"/>
                </a:lnTo>
                <a:lnTo>
                  <a:pt x="23167" y="2980"/>
                </a:lnTo>
                <a:lnTo>
                  <a:pt x="11109" y="11109"/>
                </a:lnTo>
                <a:lnTo>
                  <a:pt x="2980" y="23167"/>
                </a:lnTo>
                <a:lnTo>
                  <a:pt x="0" y="37934"/>
                </a:lnTo>
                <a:lnTo>
                  <a:pt x="0" y="189674"/>
                </a:lnTo>
                <a:lnTo>
                  <a:pt x="2980" y="204442"/>
                </a:lnTo>
                <a:lnTo>
                  <a:pt x="11109" y="216500"/>
                </a:lnTo>
                <a:lnTo>
                  <a:pt x="23167" y="224628"/>
                </a:lnTo>
                <a:lnTo>
                  <a:pt x="37934" y="227609"/>
                </a:lnTo>
                <a:lnTo>
                  <a:pt x="1402067" y="227609"/>
                </a:lnTo>
                <a:lnTo>
                  <a:pt x="1416829" y="224628"/>
                </a:lnTo>
                <a:lnTo>
                  <a:pt x="1428888" y="216500"/>
                </a:lnTo>
                <a:lnTo>
                  <a:pt x="1437019" y="204442"/>
                </a:lnTo>
                <a:lnTo>
                  <a:pt x="1440002" y="189674"/>
                </a:lnTo>
                <a:lnTo>
                  <a:pt x="1440002" y="37934"/>
                </a:lnTo>
                <a:lnTo>
                  <a:pt x="1437019" y="23167"/>
                </a:lnTo>
                <a:lnTo>
                  <a:pt x="1428888" y="11109"/>
                </a:lnTo>
                <a:lnTo>
                  <a:pt x="1416829" y="2980"/>
                </a:lnTo>
                <a:lnTo>
                  <a:pt x="1402067" y="0"/>
                </a:lnTo>
                <a:close/>
              </a:path>
            </a:pathLst>
          </a:custGeom>
          <a:solidFill>
            <a:srgbClr val="F6C5AC"/>
          </a:solidFill>
        </p:spPr>
        <p:txBody>
          <a:bodyPr wrap="square" lIns="0" tIns="0" rIns="0" bIns="0" rtlCol="0"/>
          <a:lstStyle/>
          <a:p>
            <a:pPr marL="62306" indent="-54161" defTabSz="586405">
              <a:spcBef>
                <a:spcPts val="564"/>
              </a:spcBef>
              <a:buFont typeface="Arial MT"/>
              <a:buChar char="•"/>
              <a:tabLst>
                <a:tab pos="62306" algn="l"/>
              </a:tabLst>
            </a:pPr>
            <a:r>
              <a:rPr lang="it-IT" sz="705" kern="0" spc="-29" dirty="0">
                <a:solidFill>
                  <a:sysClr val="windowText" lastClr="000000"/>
                </a:solidFill>
                <a:latin typeface="Tahoma"/>
                <a:cs typeface="Tahoma"/>
              </a:rPr>
              <a:t>Cucina Lilliano</a:t>
            </a:r>
            <a:endParaRPr lang="it-IT" sz="705" kern="0" dirty="0">
              <a:solidFill>
                <a:sysClr val="windowText" lastClr="000000"/>
              </a:solidFill>
              <a:latin typeface="Tahoma"/>
              <a:cs typeface="Tahoma"/>
            </a:endParaRPr>
          </a:p>
        </p:txBody>
      </p:sp>
      <p:sp>
        <p:nvSpPr>
          <p:cNvPr id="116" name="object 133">
            <a:extLst>
              <a:ext uri="{FF2B5EF4-FFF2-40B4-BE49-F238E27FC236}">
                <a16:creationId xmlns:a16="http://schemas.microsoft.com/office/drawing/2014/main" id="{2E07FB12-BEF4-303B-39A7-B4023AE749AB}"/>
              </a:ext>
            </a:extLst>
          </p:cNvPr>
          <p:cNvSpPr/>
          <p:nvPr/>
        </p:nvSpPr>
        <p:spPr>
          <a:xfrm>
            <a:off x="4975609" y="5799248"/>
            <a:ext cx="923631" cy="146201"/>
          </a:xfrm>
          <a:custGeom>
            <a:avLst/>
            <a:gdLst/>
            <a:ahLst/>
            <a:cxnLst/>
            <a:rect l="l" t="t" r="r" b="b"/>
            <a:pathLst>
              <a:path w="1440179" h="227965">
                <a:moveTo>
                  <a:pt x="1402067" y="0"/>
                </a:moveTo>
                <a:lnTo>
                  <a:pt x="37934" y="0"/>
                </a:lnTo>
                <a:lnTo>
                  <a:pt x="23167" y="2980"/>
                </a:lnTo>
                <a:lnTo>
                  <a:pt x="11109" y="11109"/>
                </a:lnTo>
                <a:lnTo>
                  <a:pt x="2980" y="23167"/>
                </a:lnTo>
                <a:lnTo>
                  <a:pt x="0" y="37934"/>
                </a:lnTo>
                <a:lnTo>
                  <a:pt x="0" y="189674"/>
                </a:lnTo>
                <a:lnTo>
                  <a:pt x="2980" y="204442"/>
                </a:lnTo>
                <a:lnTo>
                  <a:pt x="11109" y="216500"/>
                </a:lnTo>
                <a:lnTo>
                  <a:pt x="23167" y="224628"/>
                </a:lnTo>
                <a:lnTo>
                  <a:pt x="37934" y="227609"/>
                </a:lnTo>
                <a:lnTo>
                  <a:pt x="1402067" y="227609"/>
                </a:lnTo>
                <a:lnTo>
                  <a:pt x="1416829" y="224628"/>
                </a:lnTo>
                <a:lnTo>
                  <a:pt x="1428888" y="216500"/>
                </a:lnTo>
                <a:lnTo>
                  <a:pt x="1437019" y="204442"/>
                </a:lnTo>
                <a:lnTo>
                  <a:pt x="1440002" y="189674"/>
                </a:lnTo>
                <a:lnTo>
                  <a:pt x="1440002" y="37934"/>
                </a:lnTo>
                <a:lnTo>
                  <a:pt x="1437019" y="23167"/>
                </a:lnTo>
                <a:lnTo>
                  <a:pt x="1428888" y="11109"/>
                </a:lnTo>
                <a:lnTo>
                  <a:pt x="1416829" y="2980"/>
                </a:lnTo>
                <a:lnTo>
                  <a:pt x="1402067" y="0"/>
                </a:lnTo>
                <a:close/>
              </a:path>
            </a:pathLst>
          </a:custGeom>
          <a:solidFill>
            <a:srgbClr val="F6C5AC"/>
          </a:solidFill>
        </p:spPr>
        <p:txBody>
          <a:bodyPr wrap="square" lIns="0" tIns="0" rIns="0" bIns="0" rtlCol="0"/>
          <a:lstStyle/>
          <a:p>
            <a:pPr marL="62306" indent="-54161" defTabSz="586405">
              <a:spcBef>
                <a:spcPts val="564"/>
              </a:spcBef>
              <a:buFont typeface="Arial MT"/>
              <a:buChar char="•"/>
              <a:tabLst>
                <a:tab pos="62306" algn="l"/>
              </a:tabLst>
            </a:pPr>
            <a:r>
              <a:rPr lang="it-IT" sz="705" kern="0" spc="-29">
                <a:solidFill>
                  <a:sysClr val="windowText" lastClr="000000"/>
                </a:solidFill>
                <a:latin typeface="Tahoma"/>
                <a:cs typeface="Tahoma"/>
              </a:rPr>
              <a:t>Cucina Dicomano</a:t>
            </a:r>
            <a:endParaRPr lang="it-IT" sz="705" kern="0" dirty="0">
              <a:solidFill>
                <a:sysClr val="windowText" lastClr="000000"/>
              </a:solidFill>
              <a:latin typeface="Tahoma"/>
              <a:cs typeface="Tahoma"/>
            </a:endParaRPr>
          </a:p>
        </p:txBody>
      </p:sp>
      <p:sp>
        <p:nvSpPr>
          <p:cNvPr id="117" name="object 133">
            <a:extLst>
              <a:ext uri="{FF2B5EF4-FFF2-40B4-BE49-F238E27FC236}">
                <a16:creationId xmlns:a16="http://schemas.microsoft.com/office/drawing/2014/main" id="{CA5F4E9D-6039-D9B4-78DB-5DCEA79F1081}"/>
              </a:ext>
            </a:extLst>
          </p:cNvPr>
          <p:cNvSpPr/>
          <p:nvPr/>
        </p:nvSpPr>
        <p:spPr>
          <a:xfrm>
            <a:off x="4963767" y="4977436"/>
            <a:ext cx="923631" cy="265302"/>
          </a:xfrm>
          <a:custGeom>
            <a:avLst/>
            <a:gdLst/>
            <a:ahLst/>
            <a:cxnLst/>
            <a:rect l="l" t="t" r="r" b="b"/>
            <a:pathLst>
              <a:path w="1440179" h="227965">
                <a:moveTo>
                  <a:pt x="1402067" y="0"/>
                </a:moveTo>
                <a:lnTo>
                  <a:pt x="37934" y="0"/>
                </a:lnTo>
                <a:lnTo>
                  <a:pt x="23167" y="2980"/>
                </a:lnTo>
                <a:lnTo>
                  <a:pt x="11109" y="11109"/>
                </a:lnTo>
                <a:lnTo>
                  <a:pt x="2980" y="23167"/>
                </a:lnTo>
                <a:lnTo>
                  <a:pt x="0" y="37934"/>
                </a:lnTo>
                <a:lnTo>
                  <a:pt x="0" y="189674"/>
                </a:lnTo>
                <a:lnTo>
                  <a:pt x="2980" y="204442"/>
                </a:lnTo>
                <a:lnTo>
                  <a:pt x="11109" y="216500"/>
                </a:lnTo>
                <a:lnTo>
                  <a:pt x="23167" y="224628"/>
                </a:lnTo>
                <a:lnTo>
                  <a:pt x="37934" y="227609"/>
                </a:lnTo>
                <a:lnTo>
                  <a:pt x="1402067" y="227609"/>
                </a:lnTo>
                <a:lnTo>
                  <a:pt x="1416829" y="224628"/>
                </a:lnTo>
                <a:lnTo>
                  <a:pt x="1428888" y="216500"/>
                </a:lnTo>
                <a:lnTo>
                  <a:pt x="1437019" y="204442"/>
                </a:lnTo>
                <a:lnTo>
                  <a:pt x="1440002" y="189674"/>
                </a:lnTo>
                <a:lnTo>
                  <a:pt x="1440002" y="37934"/>
                </a:lnTo>
                <a:lnTo>
                  <a:pt x="1437019" y="23167"/>
                </a:lnTo>
                <a:lnTo>
                  <a:pt x="1428888" y="11109"/>
                </a:lnTo>
                <a:lnTo>
                  <a:pt x="1416829" y="2980"/>
                </a:lnTo>
                <a:lnTo>
                  <a:pt x="1402067" y="0"/>
                </a:lnTo>
                <a:close/>
              </a:path>
            </a:pathLst>
          </a:custGeom>
          <a:solidFill>
            <a:srgbClr val="F6C5AC"/>
          </a:solidFill>
        </p:spPr>
        <p:txBody>
          <a:bodyPr wrap="square" lIns="0" tIns="0" rIns="0" bIns="0" rtlCol="0"/>
          <a:lstStyle/>
          <a:p>
            <a:pPr marL="62306" indent="-54161" defTabSz="586405">
              <a:spcBef>
                <a:spcPts val="564"/>
              </a:spcBef>
              <a:buFont typeface="Arial MT"/>
              <a:buChar char="•"/>
              <a:tabLst>
                <a:tab pos="62306" algn="l"/>
              </a:tabLst>
            </a:pPr>
            <a:r>
              <a:rPr lang="it-IT" sz="705" kern="0" spc="-29" dirty="0">
                <a:solidFill>
                  <a:sysClr val="windowText" lastClr="000000"/>
                </a:solidFill>
                <a:latin typeface="Tahoma"/>
                <a:cs typeface="Tahoma"/>
              </a:rPr>
              <a:t>Cucina Borgo San Lorenzo</a:t>
            </a:r>
            <a:endParaRPr lang="it-IT" sz="705" kern="0" dirty="0">
              <a:solidFill>
                <a:sysClr val="windowText" lastClr="000000"/>
              </a:solidFill>
              <a:latin typeface="Tahoma"/>
              <a:cs typeface="Tahoma"/>
            </a:endParaRPr>
          </a:p>
        </p:txBody>
      </p:sp>
      <p:sp>
        <p:nvSpPr>
          <p:cNvPr id="118" name="object 133">
            <a:extLst>
              <a:ext uri="{FF2B5EF4-FFF2-40B4-BE49-F238E27FC236}">
                <a16:creationId xmlns:a16="http://schemas.microsoft.com/office/drawing/2014/main" id="{0756C734-80B7-90FD-7BFF-6EC74708E3EC}"/>
              </a:ext>
            </a:extLst>
          </p:cNvPr>
          <p:cNvSpPr/>
          <p:nvPr/>
        </p:nvSpPr>
        <p:spPr>
          <a:xfrm>
            <a:off x="4963767" y="5303536"/>
            <a:ext cx="923631" cy="236875"/>
          </a:xfrm>
          <a:custGeom>
            <a:avLst/>
            <a:gdLst/>
            <a:ahLst/>
            <a:cxnLst/>
            <a:rect l="l" t="t" r="r" b="b"/>
            <a:pathLst>
              <a:path w="1440179" h="227965">
                <a:moveTo>
                  <a:pt x="1402067" y="0"/>
                </a:moveTo>
                <a:lnTo>
                  <a:pt x="37934" y="0"/>
                </a:lnTo>
                <a:lnTo>
                  <a:pt x="23167" y="2980"/>
                </a:lnTo>
                <a:lnTo>
                  <a:pt x="11109" y="11109"/>
                </a:lnTo>
                <a:lnTo>
                  <a:pt x="2980" y="23167"/>
                </a:lnTo>
                <a:lnTo>
                  <a:pt x="0" y="37934"/>
                </a:lnTo>
                <a:lnTo>
                  <a:pt x="0" y="189674"/>
                </a:lnTo>
                <a:lnTo>
                  <a:pt x="2980" y="204442"/>
                </a:lnTo>
                <a:lnTo>
                  <a:pt x="11109" y="216500"/>
                </a:lnTo>
                <a:lnTo>
                  <a:pt x="23167" y="224628"/>
                </a:lnTo>
                <a:lnTo>
                  <a:pt x="37934" y="227609"/>
                </a:lnTo>
                <a:lnTo>
                  <a:pt x="1402067" y="227609"/>
                </a:lnTo>
                <a:lnTo>
                  <a:pt x="1416829" y="224628"/>
                </a:lnTo>
                <a:lnTo>
                  <a:pt x="1428888" y="216500"/>
                </a:lnTo>
                <a:lnTo>
                  <a:pt x="1437019" y="204442"/>
                </a:lnTo>
                <a:lnTo>
                  <a:pt x="1440002" y="189674"/>
                </a:lnTo>
                <a:lnTo>
                  <a:pt x="1440002" y="37934"/>
                </a:lnTo>
                <a:lnTo>
                  <a:pt x="1437019" y="23167"/>
                </a:lnTo>
                <a:lnTo>
                  <a:pt x="1428888" y="11109"/>
                </a:lnTo>
                <a:lnTo>
                  <a:pt x="1416829" y="2980"/>
                </a:lnTo>
                <a:lnTo>
                  <a:pt x="1402067" y="0"/>
                </a:lnTo>
                <a:close/>
              </a:path>
            </a:pathLst>
          </a:custGeom>
          <a:solidFill>
            <a:srgbClr val="F6C5AC"/>
          </a:solidFill>
        </p:spPr>
        <p:txBody>
          <a:bodyPr wrap="square" lIns="0" tIns="0" rIns="0" bIns="0" rtlCol="0"/>
          <a:lstStyle/>
          <a:p>
            <a:pPr marL="62306" indent="-54161" defTabSz="586405">
              <a:spcBef>
                <a:spcPts val="564"/>
              </a:spcBef>
              <a:buFont typeface="Arial MT"/>
              <a:buChar char="•"/>
              <a:tabLst>
                <a:tab pos="62306" algn="l"/>
              </a:tabLst>
            </a:pPr>
            <a:r>
              <a:rPr lang="it-IT" sz="705" kern="0" spc="-29" dirty="0">
                <a:solidFill>
                  <a:sysClr val="windowText" lastClr="000000"/>
                </a:solidFill>
                <a:latin typeface="Tahoma"/>
                <a:cs typeface="Tahoma"/>
              </a:rPr>
              <a:t>Cucina Scarperia e San Piero</a:t>
            </a:r>
          </a:p>
          <a:p>
            <a:pPr marL="62306" indent="-54161" defTabSz="586405">
              <a:spcBef>
                <a:spcPts val="564"/>
              </a:spcBef>
              <a:buFont typeface="Arial MT"/>
              <a:buChar char="•"/>
              <a:tabLst>
                <a:tab pos="62306" algn="l"/>
              </a:tabLst>
            </a:pPr>
            <a:r>
              <a:rPr lang="it-IT" sz="705" kern="0" dirty="0">
                <a:solidFill>
                  <a:sysClr val="windowText" lastClr="000000"/>
                </a:solidFill>
                <a:latin typeface="Tahoma"/>
                <a:cs typeface="Tahoma"/>
              </a:rPr>
              <a:t>Cucina Vicchio</a:t>
            </a:r>
          </a:p>
        </p:txBody>
      </p:sp>
      <p:sp>
        <p:nvSpPr>
          <p:cNvPr id="119" name="object 133">
            <a:extLst>
              <a:ext uri="{FF2B5EF4-FFF2-40B4-BE49-F238E27FC236}">
                <a16:creationId xmlns:a16="http://schemas.microsoft.com/office/drawing/2014/main" id="{D7955DEA-8A24-7C53-85F1-31CA59B29803}"/>
              </a:ext>
            </a:extLst>
          </p:cNvPr>
          <p:cNvSpPr/>
          <p:nvPr/>
        </p:nvSpPr>
        <p:spPr>
          <a:xfrm>
            <a:off x="7274545" y="5263172"/>
            <a:ext cx="923631" cy="146201"/>
          </a:xfrm>
          <a:custGeom>
            <a:avLst/>
            <a:gdLst/>
            <a:ahLst/>
            <a:cxnLst/>
            <a:rect l="l" t="t" r="r" b="b"/>
            <a:pathLst>
              <a:path w="1440179" h="227965">
                <a:moveTo>
                  <a:pt x="1402067" y="0"/>
                </a:moveTo>
                <a:lnTo>
                  <a:pt x="37934" y="0"/>
                </a:lnTo>
                <a:lnTo>
                  <a:pt x="23167" y="2980"/>
                </a:lnTo>
                <a:lnTo>
                  <a:pt x="11109" y="11109"/>
                </a:lnTo>
                <a:lnTo>
                  <a:pt x="2980" y="23167"/>
                </a:lnTo>
                <a:lnTo>
                  <a:pt x="0" y="37934"/>
                </a:lnTo>
                <a:lnTo>
                  <a:pt x="0" y="189674"/>
                </a:lnTo>
                <a:lnTo>
                  <a:pt x="2980" y="204442"/>
                </a:lnTo>
                <a:lnTo>
                  <a:pt x="11109" y="216500"/>
                </a:lnTo>
                <a:lnTo>
                  <a:pt x="23167" y="224628"/>
                </a:lnTo>
                <a:lnTo>
                  <a:pt x="37934" y="227609"/>
                </a:lnTo>
                <a:lnTo>
                  <a:pt x="1402067" y="227609"/>
                </a:lnTo>
                <a:lnTo>
                  <a:pt x="1416829" y="224628"/>
                </a:lnTo>
                <a:lnTo>
                  <a:pt x="1428888" y="216500"/>
                </a:lnTo>
                <a:lnTo>
                  <a:pt x="1437019" y="204442"/>
                </a:lnTo>
                <a:lnTo>
                  <a:pt x="1440002" y="189674"/>
                </a:lnTo>
                <a:lnTo>
                  <a:pt x="1440002" y="37934"/>
                </a:lnTo>
                <a:lnTo>
                  <a:pt x="1437019" y="23167"/>
                </a:lnTo>
                <a:lnTo>
                  <a:pt x="1428888" y="11109"/>
                </a:lnTo>
                <a:lnTo>
                  <a:pt x="1416829" y="2980"/>
                </a:lnTo>
                <a:lnTo>
                  <a:pt x="1402067" y="0"/>
                </a:lnTo>
                <a:close/>
              </a:path>
            </a:pathLst>
          </a:custGeom>
          <a:solidFill>
            <a:srgbClr val="F6C5AC"/>
          </a:solidFill>
        </p:spPr>
        <p:txBody>
          <a:bodyPr wrap="square" lIns="0" tIns="0" rIns="0" bIns="0" rtlCol="0"/>
          <a:lstStyle/>
          <a:p>
            <a:pPr marL="62306" indent="-54161" defTabSz="586405">
              <a:spcBef>
                <a:spcPts val="564"/>
              </a:spcBef>
              <a:buFont typeface="Arial MT"/>
              <a:buChar char="•"/>
              <a:tabLst>
                <a:tab pos="62306" algn="l"/>
              </a:tabLst>
            </a:pPr>
            <a:r>
              <a:rPr lang="it-IT" sz="705" kern="0" spc="-29" dirty="0">
                <a:solidFill>
                  <a:sysClr val="windowText" lastClr="000000"/>
                </a:solidFill>
                <a:latin typeface="Tahoma"/>
                <a:cs typeface="Tahoma"/>
              </a:rPr>
              <a:t>Impianto Logistica</a:t>
            </a:r>
            <a:endParaRPr lang="it-IT" sz="705" kern="0" dirty="0">
              <a:solidFill>
                <a:sysClr val="windowText" lastClr="000000"/>
              </a:solidFill>
              <a:latin typeface="Tahoma"/>
              <a:cs typeface="Tahoma"/>
            </a:endParaRPr>
          </a:p>
        </p:txBody>
      </p:sp>
      <p:sp>
        <p:nvSpPr>
          <p:cNvPr id="120" name="object 133">
            <a:extLst>
              <a:ext uri="{FF2B5EF4-FFF2-40B4-BE49-F238E27FC236}">
                <a16:creationId xmlns:a16="http://schemas.microsoft.com/office/drawing/2014/main" id="{67577FBB-1607-B5C3-B465-5B11C0F591B8}"/>
              </a:ext>
            </a:extLst>
          </p:cNvPr>
          <p:cNvSpPr/>
          <p:nvPr/>
        </p:nvSpPr>
        <p:spPr>
          <a:xfrm>
            <a:off x="6234954" y="5259740"/>
            <a:ext cx="977716" cy="156370"/>
          </a:xfrm>
          <a:custGeom>
            <a:avLst/>
            <a:gdLst/>
            <a:ahLst/>
            <a:cxnLst/>
            <a:rect l="l" t="t" r="r" b="b"/>
            <a:pathLst>
              <a:path w="1440179" h="227965">
                <a:moveTo>
                  <a:pt x="1402067" y="0"/>
                </a:moveTo>
                <a:lnTo>
                  <a:pt x="37934" y="0"/>
                </a:lnTo>
                <a:lnTo>
                  <a:pt x="23167" y="2980"/>
                </a:lnTo>
                <a:lnTo>
                  <a:pt x="11109" y="11109"/>
                </a:lnTo>
                <a:lnTo>
                  <a:pt x="2980" y="23167"/>
                </a:lnTo>
                <a:lnTo>
                  <a:pt x="0" y="37934"/>
                </a:lnTo>
                <a:lnTo>
                  <a:pt x="0" y="189674"/>
                </a:lnTo>
                <a:lnTo>
                  <a:pt x="2980" y="204442"/>
                </a:lnTo>
                <a:lnTo>
                  <a:pt x="11109" y="216500"/>
                </a:lnTo>
                <a:lnTo>
                  <a:pt x="23167" y="224628"/>
                </a:lnTo>
                <a:lnTo>
                  <a:pt x="37934" y="227609"/>
                </a:lnTo>
                <a:lnTo>
                  <a:pt x="1402067" y="227609"/>
                </a:lnTo>
                <a:lnTo>
                  <a:pt x="1416829" y="224628"/>
                </a:lnTo>
                <a:lnTo>
                  <a:pt x="1428888" y="216500"/>
                </a:lnTo>
                <a:lnTo>
                  <a:pt x="1437019" y="204442"/>
                </a:lnTo>
                <a:lnTo>
                  <a:pt x="1440002" y="189674"/>
                </a:lnTo>
                <a:lnTo>
                  <a:pt x="1440002" y="37934"/>
                </a:lnTo>
                <a:lnTo>
                  <a:pt x="1437019" y="23167"/>
                </a:lnTo>
                <a:lnTo>
                  <a:pt x="1428888" y="11109"/>
                </a:lnTo>
                <a:lnTo>
                  <a:pt x="1416829" y="2980"/>
                </a:lnTo>
                <a:lnTo>
                  <a:pt x="1402067" y="0"/>
                </a:lnTo>
                <a:close/>
              </a:path>
            </a:pathLst>
          </a:custGeom>
          <a:solidFill>
            <a:srgbClr val="F6C5AC"/>
          </a:solidFill>
        </p:spPr>
        <p:txBody>
          <a:bodyPr wrap="square" lIns="0" tIns="0" rIns="0" bIns="0" rtlCol="0"/>
          <a:lstStyle/>
          <a:p>
            <a:pPr marL="62306" indent="-54161" defTabSz="586405">
              <a:spcBef>
                <a:spcPts val="564"/>
              </a:spcBef>
              <a:buFont typeface="Arial MT"/>
              <a:buChar char="•"/>
              <a:tabLst>
                <a:tab pos="62306" algn="l"/>
              </a:tabLst>
            </a:pPr>
            <a:r>
              <a:rPr lang="it-IT" sz="705" kern="0" spc="-29" dirty="0">
                <a:solidFill>
                  <a:sysClr val="windowText" lastClr="000000"/>
                </a:solidFill>
                <a:latin typeface="Tahoma"/>
                <a:cs typeface="Tahoma"/>
              </a:rPr>
              <a:t>Centro produzione pasti</a:t>
            </a:r>
            <a:endParaRPr lang="it-IT" sz="705" kern="0" dirty="0">
              <a:solidFill>
                <a:sysClr val="windowText" lastClr="000000"/>
              </a:solidFill>
              <a:latin typeface="Tahoma"/>
              <a:cs typeface="Tahoma"/>
            </a:endParaRPr>
          </a:p>
        </p:txBody>
      </p:sp>
      <p:sp>
        <p:nvSpPr>
          <p:cNvPr id="122" name="object 133">
            <a:extLst>
              <a:ext uri="{FF2B5EF4-FFF2-40B4-BE49-F238E27FC236}">
                <a16:creationId xmlns:a16="http://schemas.microsoft.com/office/drawing/2014/main" id="{89803DE3-31B5-C992-EA92-D9EF7765A981}"/>
              </a:ext>
            </a:extLst>
          </p:cNvPr>
          <p:cNvSpPr/>
          <p:nvPr/>
        </p:nvSpPr>
        <p:spPr>
          <a:xfrm>
            <a:off x="8745702" y="4897824"/>
            <a:ext cx="923631" cy="45719"/>
          </a:xfrm>
          <a:custGeom>
            <a:avLst/>
            <a:gdLst/>
            <a:ahLst/>
            <a:cxnLst/>
            <a:rect l="l" t="t" r="r" b="b"/>
            <a:pathLst>
              <a:path w="1440179" h="227965">
                <a:moveTo>
                  <a:pt x="1402067" y="0"/>
                </a:moveTo>
                <a:lnTo>
                  <a:pt x="37934" y="0"/>
                </a:lnTo>
                <a:lnTo>
                  <a:pt x="23167" y="2980"/>
                </a:lnTo>
                <a:lnTo>
                  <a:pt x="11109" y="11109"/>
                </a:lnTo>
                <a:lnTo>
                  <a:pt x="2980" y="23167"/>
                </a:lnTo>
                <a:lnTo>
                  <a:pt x="0" y="37934"/>
                </a:lnTo>
                <a:lnTo>
                  <a:pt x="0" y="189674"/>
                </a:lnTo>
                <a:lnTo>
                  <a:pt x="2980" y="204442"/>
                </a:lnTo>
                <a:lnTo>
                  <a:pt x="11109" y="216500"/>
                </a:lnTo>
                <a:lnTo>
                  <a:pt x="23167" y="224628"/>
                </a:lnTo>
                <a:lnTo>
                  <a:pt x="37934" y="227609"/>
                </a:lnTo>
                <a:lnTo>
                  <a:pt x="1402067" y="227609"/>
                </a:lnTo>
                <a:lnTo>
                  <a:pt x="1416829" y="224628"/>
                </a:lnTo>
                <a:lnTo>
                  <a:pt x="1428888" y="216500"/>
                </a:lnTo>
                <a:lnTo>
                  <a:pt x="1437019" y="204442"/>
                </a:lnTo>
                <a:lnTo>
                  <a:pt x="1440002" y="189674"/>
                </a:lnTo>
                <a:lnTo>
                  <a:pt x="1440002" y="37934"/>
                </a:lnTo>
                <a:lnTo>
                  <a:pt x="1437019" y="23167"/>
                </a:lnTo>
                <a:lnTo>
                  <a:pt x="1428888" y="11109"/>
                </a:lnTo>
                <a:lnTo>
                  <a:pt x="1416829" y="2980"/>
                </a:lnTo>
                <a:lnTo>
                  <a:pt x="1402067" y="0"/>
                </a:lnTo>
                <a:close/>
              </a:path>
            </a:pathLst>
          </a:custGeom>
          <a:solidFill>
            <a:srgbClr val="F6C5AC"/>
          </a:solidFill>
        </p:spPr>
        <p:txBody>
          <a:bodyPr wrap="square" lIns="0" tIns="0" rIns="0" bIns="0" rtlCol="0"/>
          <a:lstStyle/>
          <a:p>
            <a:pPr defTabSz="586405"/>
            <a:r>
              <a:rPr lang="it-IT" sz="1154" kern="0" dirty="0">
                <a:solidFill>
                  <a:sysClr val="windowText" lastClr="000000"/>
                </a:solidFill>
              </a:rPr>
              <a:t>1</a:t>
            </a:r>
            <a:endParaRPr sz="1154" kern="0" dirty="0">
              <a:solidFill>
                <a:sysClr val="windowText" lastClr="000000"/>
              </a:solidFill>
            </a:endParaRPr>
          </a:p>
        </p:txBody>
      </p:sp>
      <p:sp>
        <p:nvSpPr>
          <p:cNvPr id="123" name="object 133">
            <a:extLst>
              <a:ext uri="{FF2B5EF4-FFF2-40B4-BE49-F238E27FC236}">
                <a16:creationId xmlns:a16="http://schemas.microsoft.com/office/drawing/2014/main" id="{28D14E44-FC9E-A0AB-8B5A-74A052481B94}"/>
              </a:ext>
            </a:extLst>
          </p:cNvPr>
          <p:cNvSpPr/>
          <p:nvPr/>
        </p:nvSpPr>
        <p:spPr>
          <a:xfrm>
            <a:off x="8745702" y="4909410"/>
            <a:ext cx="923631" cy="146201"/>
          </a:xfrm>
          <a:custGeom>
            <a:avLst/>
            <a:gdLst/>
            <a:ahLst/>
            <a:cxnLst/>
            <a:rect l="l" t="t" r="r" b="b"/>
            <a:pathLst>
              <a:path w="1440179" h="227965">
                <a:moveTo>
                  <a:pt x="1402067" y="0"/>
                </a:moveTo>
                <a:lnTo>
                  <a:pt x="37934" y="0"/>
                </a:lnTo>
                <a:lnTo>
                  <a:pt x="23167" y="2980"/>
                </a:lnTo>
                <a:lnTo>
                  <a:pt x="11109" y="11109"/>
                </a:lnTo>
                <a:lnTo>
                  <a:pt x="2980" y="23167"/>
                </a:lnTo>
                <a:lnTo>
                  <a:pt x="0" y="37934"/>
                </a:lnTo>
                <a:lnTo>
                  <a:pt x="0" y="189674"/>
                </a:lnTo>
                <a:lnTo>
                  <a:pt x="2980" y="204442"/>
                </a:lnTo>
                <a:lnTo>
                  <a:pt x="11109" y="216500"/>
                </a:lnTo>
                <a:lnTo>
                  <a:pt x="23167" y="224628"/>
                </a:lnTo>
                <a:lnTo>
                  <a:pt x="37934" y="227609"/>
                </a:lnTo>
                <a:lnTo>
                  <a:pt x="1402067" y="227609"/>
                </a:lnTo>
                <a:lnTo>
                  <a:pt x="1416829" y="224628"/>
                </a:lnTo>
                <a:lnTo>
                  <a:pt x="1428888" y="216500"/>
                </a:lnTo>
                <a:lnTo>
                  <a:pt x="1437019" y="204442"/>
                </a:lnTo>
                <a:lnTo>
                  <a:pt x="1440002" y="189674"/>
                </a:lnTo>
                <a:lnTo>
                  <a:pt x="1440002" y="37934"/>
                </a:lnTo>
                <a:lnTo>
                  <a:pt x="1437019" y="23167"/>
                </a:lnTo>
                <a:lnTo>
                  <a:pt x="1428888" y="11109"/>
                </a:lnTo>
                <a:lnTo>
                  <a:pt x="1416829" y="2980"/>
                </a:lnTo>
                <a:lnTo>
                  <a:pt x="1402067" y="0"/>
                </a:lnTo>
                <a:close/>
              </a:path>
            </a:pathLst>
          </a:custGeom>
          <a:solidFill>
            <a:srgbClr val="F6C5AC"/>
          </a:solidFill>
        </p:spPr>
        <p:txBody>
          <a:bodyPr wrap="square" lIns="0" tIns="0" rIns="0" bIns="0" rtlCol="0"/>
          <a:lstStyle/>
          <a:p>
            <a:pPr marL="62306" indent="-54161" defTabSz="586405">
              <a:spcBef>
                <a:spcPts val="564"/>
              </a:spcBef>
              <a:buFont typeface="Arial MT"/>
              <a:buChar char="•"/>
              <a:tabLst>
                <a:tab pos="62306" algn="l"/>
              </a:tabLst>
            </a:pPr>
            <a:r>
              <a:rPr lang="it-IT" sz="705" kern="0" spc="-29" dirty="0">
                <a:solidFill>
                  <a:sysClr val="windowText" lastClr="000000"/>
                </a:solidFill>
                <a:latin typeface="Tahoma"/>
                <a:cs typeface="Tahoma"/>
              </a:rPr>
              <a:t>Mensa</a:t>
            </a:r>
            <a:r>
              <a:rPr lang="it-IT" sz="641" kern="0" spc="-29" dirty="0">
                <a:solidFill>
                  <a:sysClr val="windowText" lastClr="000000"/>
                </a:solidFill>
                <a:latin typeface="Tahoma"/>
                <a:cs typeface="Tahoma"/>
              </a:rPr>
              <a:t> San Salvi</a:t>
            </a:r>
            <a:endParaRPr lang="it-IT" sz="641" kern="0" dirty="0">
              <a:solidFill>
                <a:sysClr val="windowText" lastClr="000000"/>
              </a:solidFill>
              <a:latin typeface="Tahoma"/>
              <a:cs typeface="Tahoma"/>
            </a:endParaRPr>
          </a:p>
        </p:txBody>
      </p:sp>
      <p:sp>
        <p:nvSpPr>
          <p:cNvPr id="127" name="object 133">
            <a:extLst>
              <a:ext uri="{FF2B5EF4-FFF2-40B4-BE49-F238E27FC236}">
                <a16:creationId xmlns:a16="http://schemas.microsoft.com/office/drawing/2014/main" id="{0988B069-1536-F895-61EA-638D4C1266D7}"/>
              </a:ext>
            </a:extLst>
          </p:cNvPr>
          <p:cNvSpPr/>
          <p:nvPr/>
        </p:nvSpPr>
        <p:spPr>
          <a:xfrm>
            <a:off x="8747429" y="5125701"/>
            <a:ext cx="923631" cy="146201"/>
          </a:xfrm>
          <a:custGeom>
            <a:avLst/>
            <a:gdLst/>
            <a:ahLst/>
            <a:cxnLst/>
            <a:rect l="l" t="t" r="r" b="b"/>
            <a:pathLst>
              <a:path w="1440179" h="227965">
                <a:moveTo>
                  <a:pt x="1402067" y="0"/>
                </a:moveTo>
                <a:lnTo>
                  <a:pt x="37934" y="0"/>
                </a:lnTo>
                <a:lnTo>
                  <a:pt x="23167" y="2980"/>
                </a:lnTo>
                <a:lnTo>
                  <a:pt x="11109" y="11109"/>
                </a:lnTo>
                <a:lnTo>
                  <a:pt x="2980" y="23167"/>
                </a:lnTo>
                <a:lnTo>
                  <a:pt x="0" y="37934"/>
                </a:lnTo>
                <a:lnTo>
                  <a:pt x="0" y="189674"/>
                </a:lnTo>
                <a:lnTo>
                  <a:pt x="2980" y="204442"/>
                </a:lnTo>
                <a:lnTo>
                  <a:pt x="11109" y="216500"/>
                </a:lnTo>
                <a:lnTo>
                  <a:pt x="23167" y="224628"/>
                </a:lnTo>
                <a:lnTo>
                  <a:pt x="37934" y="227609"/>
                </a:lnTo>
                <a:lnTo>
                  <a:pt x="1402067" y="227609"/>
                </a:lnTo>
                <a:lnTo>
                  <a:pt x="1416829" y="224628"/>
                </a:lnTo>
                <a:lnTo>
                  <a:pt x="1428888" y="216500"/>
                </a:lnTo>
                <a:lnTo>
                  <a:pt x="1437019" y="204442"/>
                </a:lnTo>
                <a:lnTo>
                  <a:pt x="1440002" y="189674"/>
                </a:lnTo>
                <a:lnTo>
                  <a:pt x="1440002" y="37934"/>
                </a:lnTo>
                <a:lnTo>
                  <a:pt x="1437019" y="23167"/>
                </a:lnTo>
                <a:lnTo>
                  <a:pt x="1428888" y="11109"/>
                </a:lnTo>
                <a:lnTo>
                  <a:pt x="1416829" y="2980"/>
                </a:lnTo>
                <a:lnTo>
                  <a:pt x="1402067" y="0"/>
                </a:lnTo>
                <a:close/>
              </a:path>
            </a:pathLst>
          </a:custGeom>
          <a:solidFill>
            <a:srgbClr val="F6C5AC"/>
          </a:solidFill>
        </p:spPr>
        <p:txBody>
          <a:bodyPr wrap="square" lIns="0" tIns="0" rIns="0" bIns="0" rtlCol="0"/>
          <a:lstStyle/>
          <a:p>
            <a:pPr marL="62306" indent="-54161" defTabSz="586405">
              <a:spcBef>
                <a:spcPts val="61"/>
              </a:spcBef>
              <a:buFont typeface="Arial MT"/>
              <a:buChar char="•"/>
              <a:tabLst>
                <a:tab pos="62306" algn="l"/>
              </a:tabLst>
            </a:pPr>
            <a:r>
              <a:rPr lang="it-IT" sz="705" kern="0" spc="-29" dirty="0">
                <a:solidFill>
                  <a:sysClr val="windowText" lastClr="000000"/>
                </a:solidFill>
                <a:latin typeface="Tahoma"/>
                <a:cs typeface="Tahoma"/>
              </a:rPr>
              <a:t>Mensa O.S.M.A.</a:t>
            </a:r>
          </a:p>
        </p:txBody>
      </p:sp>
      <p:sp>
        <p:nvSpPr>
          <p:cNvPr id="128" name="object 133">
            <a:extLst>
              <a:ext uri="{FF2B5EF4-FFF2-40B4-BE49-F238E27FC236}">
                <a16:creationId xmlns:a16="http://schemas.microsoft.com/office/drawing/2014/main" id="{2F1E592B-123B-96DC-B668-9C1389E61286}"/>
              </a:ext>
            </a:extLst>
          </p:cNvPr>
          <p:cNvSpPr/>
          <p:nvPr/>
        </p:nvSpPr>
        <p:spPr>
          <a:xfrm>
            <a:off x="8745702" y="5329547"/>
            <a:ext cx="923631" cy="146201"/>
          </a:xfrm>
          <a:custGeom>
            <a:avLst/>
            <a:gdLst/>
            <a:ahLst/>
            <a:cxnLst/>
            <a:rect l="l" t="t" r="r" b="b"/>
            <a:pathLst>
              <a:path w="1440179" h="227965">
                <a:moveTo>
                  <a:pt x="1402067" y="0"/>
                </a:moveTo>
                <a:lnTo>
                  <a:pt x="37934" y="0"/>
                </a:lnTo>
                <a:lnTo>
                  <a:pt x="23167" y="2980"/>
                </a:lnTo>
                <a:lnTo>
                  <a:pt x="11109" y="11109"/>
                </a:lnTo>
                <a:lnTo>
                  <a:pt x="2980" y="23167"/>
                </a:lnTo>
                <a:lnTo>
                  <a:pt x="0" y="37934"/>
                </a:lnTo>
                <a:lnTo>
                  <a:pt x="0" y="189674"/>
                </a:lnTo>
                <a:lnTo>
                  <a:pt x="2980" y="204442"/>
                </a:lnTo>
                <a:lnTo>
                  <a:pt x="11109" y="216500"/>
                </a:lnTo>
                <a:lnTo>
                  <a:pt x="23167" y="224628"/>
                </a:lnTo>
                <a:lnTo>
                  <a:pt x="37934" y="227609"/>
                </a:lnTo>
                <a:lnTo>
                  <a:pt x="1402067" y="227609"/>
                </a:lnTo>
                <a:lnTo>
                  <a:pt x="1416829" y="224628"/>
                </a:lnTo>
                <a:lnTo>
                  <a:pt x="1428888" y="216500"/>
                </a:lnTo>
                <a:lnTo>
                  <a:pt x="1437019" y="204442"/>
                </a:lnTo>
                <a:lnTo>
                  <a:pt x="1440002" y="189674"/>
                </a:lnTo>
                <a:lnTo>
                  <a:pt x="1440002" y="37934"/>
                </a:lnTo>
                <a:lnTo>
                  <a:pt x="1437019" y="23167"/>
                </a:lnTo>
                <a:lnTo>
                  <a:pt x="1428888" y="11109"/>
                </a:lnTo>
                <a:lnTo>
                  <a:pt x="1416829" y="2980"/>
                </a:lnTo>
                <a:lnTo>
                  <a:pt x="1402067" y="0"/>
                </a:lnTo>
                <a:close/>
              </a:path>
            </a:pathLst>
          </a:custGeom>
          <a:solidFill>
            <a:srgbClr val="F6C5AC"/>
          </a:solidFill>
        </p:spPr>
        <p:txBody>
          <a:bodyPr wrap="square" lIns="0" tIns="0" rIns="0" bIns="0" rtlCol="0"/>
          <a:lstStyle/>
          <a:p>
            <a:pPr defTabSz="586405"/>
            <a:r>
              <a:rPr lang="it-IT" sz="705" kern="0" spc="-29" dirty="0">
                <a:solidFill>
                  <a:sysClr val="windowText" lastClr="000000"/>
                </a:solidFill>
                <a:latin typeface="Tahoma"/>
                <a:cs typeface="Tahoma"/>
              </a:rPr>
              <a:t>. Mensa</a:t>
            </a:r>
            <a:r>
              <a:rPr lang="it-IT" sz="705" kern="0" spc="-26" dirty="0">
                <a:solidFill>
                  <a:sysClr val="windowText" lastClr="000000"/>
                </a:solidFill>
                <a:latin typeface="Tahoma"/>
                <a:cs typeface="Tahoma"/>
              </a:rPr>
              <a:t> O. S.G.D.D.</a:t>
            </a:r>
            <a:endParaRPr sz="705" kern="0" dirty="0">
              <a:solidFill>
                <a:sysClr val="windowText" lastClr="000000"/>
              </a:solidFill>
            </a:endParaRPr>
          </a:p>
        </p:txBody>
      </p:sp>
      <p:sp>
        <p:nvSpPr>
          <p:cNvPr id="130" name="object 133">
            <a:extLst>
              <a:ext uri="{FF2B5EF4-FFF2-40B4-BE49-F238E27FC236}">
                <a16:creationId xmlns:a16="http://schemas.microsoft.com/office/drawing/2014/main" id="{578FA4B2-3C0F-9986-08D6-888753870E63}"/>
              </a:ext>
            </a:extLst>
          </p:cNvPr>
          <p:cNvSpPr/>
          <p:nvPr/>
        </p:nvSpPr>
        <p:spPr>
          <a:xfrm>
            <a:off x="8745702" y="5526254"/>
            <a:ext cx="923631" cy="146201"/>
          </a:xfrm>
          <a:custGeom>
            <a:avLst/>
            <a:gdLst/>
            <a:ahLst/>
            <a:cxnLst/>
            <a:rect l="l" t="t" r="r" b="b"/>
            <a:pathLst>
              <a:path w="1440179" h="227965">
                <a:moveTo>
                  <a:pt x="1402067" y="0"/>
                </a:moveTo>
                <a:lnTo>
                  <a:pt x="37934" y="0"/>
                </a:lnTo>
                <a:lnTo>
                  <a:pt x="23167" y="2980"/>
                </a:lnTo>
                <a:lnTo>
                  <a:pt x="11109" y="11109"/>
                </a:lnTo>
                <a:lnTo>
                  <a:pt x="2980" y="23167"/>
                </a:lnTo>
                <a:lnTo>
                  <a:pt x="0" y="37934"/>
                </a:lnTo>
                <a:lnTo>
                  <a:pt x="0" y="189674"/>
                </a:lnTo>
                <a:lnTo>
                  <a:pt x="2980" y="204442"/>
                </a:lnTo>
                <a:lnTo>
                  <a:pt x="11109" y="216500"/>
                </a:lnTo>
                <a:lnTo>
                  <a:pt x="23167" y="224628"/>
                </a:lnTo>
                <a:lnTo>
                  <a:pt x="37934" y="227609"/>
                </a:lnTo>
                <a:lnTo>
                  <a:pt x="1402067" y="227609"/>
                </a:lnTo>
                <a:lnTo>
                  <a:pt x="1416829" y="224628"/>
                </a:lnTo>
                <a:lnTo>
                  <a:pt x="1428888" y="216500"/>
                </a:lnTo>
                <a:lnTo>
                  <a:pt x="1437019" y="204442"/>
                </a:lnTo>
                <a:lnTo>
                  <a:pt x="1440002" y="189674"/>
                </a:lnTo>
                <a:lnTo>
                  <a:pt x="1440002" y="37934"/>
                </a:lnTo>
                <a:lnTo>
                  <a:pt x="1437019" y="23167"/>
                </a:lnTo>
                <a:lnTo>
                  <a:pt x="1428888" y="11109"/>
                </a:lnTo>
                <a:lnTo>
                  <a:pt x="1416829" y="2980"/>
                </a:lnTo>
                <a:lnTo>
                  <a:pt x="1402067" y="0"/>
                </a:lnTo>
                <a:close/>
              </a:path>
            </a:pathLst>
          </a:custGeom>
          <a:solidFill>
            <a:srgbClr val="F6C5AC"/>
          </a:solidFill>
        </p:spPr>
        <p:txBody>
          <a:bodyPr wrap="square" lIns="0" tIns="0" rIns="0" bIns="0" rtlCol="0"/>
          <a:lstStyle/>
          <a:p>
            <a:pPr marL="62306" indent="-54161" defTabSz="586405">
              <a:spcBef>
                <a:spcPts val="61"/>
              </a:spcBef>
              <a:buFont typeface="Arial MT"/>
              <a:buChar char="•"/>
              <a:tabLst>
                <a:tab pos="62306" algn="l"/>
              </a:tabLst>
            </a:pPr>
            <a:r>
              <a:rPr lang="it-IT" sz="705" kern="0" spc="-29">
                <a:solidFill>
                  <a:sysClr val="windowText" lastClr="000000"/>
                </a:solidFill>
                <a:latin typeface="Tahoma"/>
                <a:cs typeface="Tahoma"/>
              </a:rPr>
              <a:t>Mensa Piero Palagi</a:t>
            </a:r>
            <a:endParaRPr lang="it-IT" sz="705" kern="0" dirty="0">
              <a:solidFill>
                <a:sysClr val="windowText" lastClr="000000"/>
              </a:solidFill>
              <a:latin typeface="Tahoma"/>
              <a:cs typeface="Tahoma"/>
            </a:endParaRPr>
          </a:p>
        </p:txBody>
      </p:sp>
      <p:sp>
        <p:nvSpPr>
          <p:cNvPr id="131" name="object 133">
            <a:extLst>
              <a:ext uri="{FF2B5EF4-FFF2-40B4-BE49-F238E27FC236}">
                <a16:creationId xmlns:a16="http://schemas.microsoft.com/office/drawing/2014/main" id="{7C1BE94C-B956-7B0B-B612-A1E8FA82AAEB}"/>
              </a:ext>
            </a:extLst>
          </p:cNvPr>
          <p:cNvSpPr/>
          <p:nvPr/>
        </p:nvSpPr>
        <p:spPr>
          <a:xfrm>
            <a:off x="8746492" y="5744595"/>
            <a:ext cx="923631" cy="125087"/>
          </a:xfrm>
          <a:custGeom>
            <a:avLst/>
            <a:gdLst/>
            <a:ahLst/>
            <a:cxnLst/>
            <a:rect l="l" t="t" r="r" b="b"/>
            <a:pathLst>
              <a:path w="1440179" h="227965">
                <a:moveTo>
                  <a:pt x="1402067" y="0"/>
                </a:moveTo>
                <a:lnTo>
                  <a:pt x="37934" y="0"/>
                </a:lnTo>
                <a:lnTo>
                  <a:pt x="23167" y="2980"/>
                </a:lnTo>
                <a:lnTo>
                  <a:pt x="11109" y="11109"/>
                </a:lnTo>
                <a:lnTo>
                  <a:pt x="2980" y="23167"/>
                </a:lnTo>
                <a:lnTo>
                  <a:pt x="0" y="37934"/>
                </a:lnTo>
                <a:lnTo>
                  <a:pt x="0" y="189674"/>
                </a:lnTo>
                <a:lnTo>
                  <a:pt x="2980" y="204442"/>
                </a:lnTo>
                <a:lnTo>
                  <a:pt x="11109" y="216500"/>
                </a:lnTo>
                <a:lnTo>
                  <a:pt x="23167" y="224628"/>
                </a:lnTo>
                <a:lnTo>
                  <a:pt x="37934" y="227609"/>
                </a:lnTo>
                <a:lnTo>
                  <a:pt x="1402067" y="227609"/>
                </a:lnTo>
                <a:lnTo>
                  <a:pt x="1416829" y="224628"/>
                </a:lnTo>
                <a:lnTo>
                  <a:pt x="1428888" y="216500"/>
                </a:lnTo>
                <a:lnTo>
                  <a:pt x="1437019" y="204442"/>
                </a:lnTo>
                <a:lnTo>
                  <a:pt x="1440002" y="189674"/>
                </a:lnTo>
                <a:lnTo>
                  <a:pt x="1440002" y="37934"/>
                </a:lnTo>
                <a:lnTo>
                  <a:pt x="1437019" y="23167"/>
                </a:lnTo>
                <a:lnTo>
                  <a:pt x="1428888" y="11109"/>
                </a:lnTo>
                <a:lnTo>
                  <a:pt x="1416829" y="2980"/>
                </a:lnTo>
                <a:lnTo>
                  <a:pt x="1402067" y="0"/>
                </a:lnTo>
                <a:close/>
              </a:path>
            </a:pathLst>
          </a:custGeom>
          <a:solidFill>
            <a:srgbClr val="F6C5AC"/>
          </a:solidFill>
        </p:spPr>
        <p:txBody>
          <a:bodyPr wrap="square" lIns="0" tIns="0" rIns="0" bIns="0" rtlCol="0"/>
          <a:lstStyle/>
          <a:p>
            <a:pPr marL="62306" indent="-54161" defTabSz="586405">
              <a:spcBef>
                <a:spcPts val="61"/>
              </a:spcBef>
              <a:buFont typeface="Arial MT"/>
              <a:buChar char="•"/>
              <a:tabLst>
                <a:tab pos="62306" algn="l"/>
              </a:tabLst>
            </a:pPr>
            <a:r>
              <a:rPr lang="it-IT" sz="705" kern="0" spc="-29" dirty="0">
                <a:solidFill>
                  <a:sysClr val="windowText" lastClr="000000"/>
                </a:solidFill>
                <a:latin typeface="Tahoma"/>
                <a:cs typeface="Tahoma"/>
              </a:rPr>
              <a:t>Mensa O. Mugello</a:t>
            </a:r>
            <a:endParaRPr lang="it-IT" sz="705" kern="0" dirty="0">
              <a:solidFill>
                <a:sysClr val="windowText" lastClr="000000"/>
              </a:solidFill>
              <a:latin typeface="Tahoma"/>
              <a:cs typeface="Tahoma"/>
            </a:endParaRPr>
          </a:p>
        </p:txBody>
      </p:sp>
      <p:sp>
        <p:nvSpPr>
          <p:cNvPr id="132" name="object 146">
            <a:extLst>
              <a:ext uri="{FF2B5EF4-FFF2-40B4-BE49-F238E27FC236}">
                <a16:creationId xmlns:a16="http://schemas.microsoft.com/office/drawing/2014/main" id="{0711A804-8354-D292-27B9-11C17C56AF35}"/>
              </a:ext>
            </a:extLst>
          </p:cNvPr>
          <p:cNvSpPr/>
          <p:nvPr/>
        </p:nvSpPr>
        <p:spPr>
          <a:xfrm>
            <a:off x="6646631" y="5099118"/>
            <a:ext cx="29321" cy="166627"/>
          </a:xfrm>
          <a:custGeom>
            <a:avLst/>
            <a:gdLst/>
            <a:ahLst/>
            <a:cxnLst/>
            <a:rect l="l" t="t" r="r" b="b"/>
            <a:pathLst>
              <a:path h="230504">
                <a:moveTo>
                  <a:pt x="0" y="0"/>
                </a:moveTo>
                <a:lnTo>
                  <a:pt x="0" y="229946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586405"/>
            <a:endParaRPr sz="1154" kern="0">
              <a:solidFill>
                <a:sysClr val="windowText" lastClr="000000"/>
              </a:solidFill>
            </a:endParaRPr>
          </a:p>
        </p:txBody>
      </p:sp>
      <p:sp>
        <p:nvSpPr>
          <p:cNvPr id="135" name="object 124">
            <a:extLst>
              <a:ext uri="{FF2B5EF4-FFF2-40B4-BE49-F238E27FC236}">
                <a16:creationId xmlns:a16="http://schemas.microsoft.com/office/drawing/2014/main" id="{BD5BB5C6-6D18-FBEE-2128-B4D896492477}"/>
              </a:ext>
            </a:extLst>
          </p:cNvPr>
          <p:cNvSpPr/>
          <p:nvPr/>
        </p:nvSpPr>
        <p:spPr>
          <a:xfrm flipH="1">
            <a:off x="5357114" y="4143444"/>
            <a:ext cx="29321" cy="293169"/>
          </a:xfrm>
          <a:custGeom>
            <a:avLst/>
            <a:gdLst/>
            <a:ahLst/>
            <a:cxnLst/>
            <a:rect l="l" t="t" r="r" b="b"/>
            <a:pathLst>
              <a:path h="155575">
                <a:moveTo>
                  <a:pt x="0" y="0"/>
                </a:moveTo>
                <a:lnTo>
                  <a:pt x="0" y="155155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586405"/>
            <a:endParaRPr sz="1154" kern="0">
              <a:solidFill>
                <a:sysClr val="windowText" lastClr="000000"/>
              </a:solidFill>
            </a:endParaRPr>
          </a:p>
        </p:txBody>
      </p:sp>
      <p:sp>
        <p:nvSpPr>
          <p:cNvPr id="136" name="object 124">
            <a:extLst>
              <a:ext uri="{FF2B5EF4-FFF2-40B4-BE49-F238E27FC236}">
                <a16:creationId xmlns:a16="http://schemas.microsoft.com/office/drawing/2014/main" id="{3C62EB18-9615-735E-A9C5-2C4AF1E28929}"/>
              </a:ext>
            </a:extLst>
          </p:cNvPr>
          <p:cNvSpPr/>
          <p:nvPr/>
        </p:nvSpPr>
        <p:spPr>
          <a:xfrm flipH="1">
            <a:off x="4000186" y="4122357"/>
            <a:ext cx="29321" cy="268235"/>
          </a:xfrm>
          <a:custGeom>
            <a:avLst/>
            <a:gdLst/>
            <a:ahLst/>
            <a:cxnLst/>
            <a:rect l="l" t="t" r="r" b="b"/>
            <a:pathLst>
              <a:path h="155575">
                <a:moveTo>
                  <a:pt x="0" y="0"/>
                </a:moveTo>
                <a:lnTo>
                  <a:pt x="0" y="155155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586405"/>
            <a:endParaRPr sz="1154" kern="0">
              <a:solidFill>
                <a:sysClr val="windowText" lastClr="000000"/>
              </a:solidFill>
            </a:endParaRPr>
          </a:p>
        </p:txBody>
      </p:sp>
      <p:sp>
        <p:nvSpPr>
          <p:cNvPr id="139" name="object 124">
            <a:extLst>
              <a:ext uri="{FF2B5EF4-FFF2-40B4-BE49-F238E27FC236}">
                <a16:creationId xmlns:a16="http://schemas.microsoft.com/office/drawing/2014/main" id="{9828307B-186E-45E9-36EA-CCFE306440FD}"/>
              </a:ext>
            </a:extLst>
          </p:cNvPr>
          <p:cNvSpPr/>
          <p:nvPr/>
        </p:nvSpPr>
        <p:spPr>
          <a:xfrm flipH="1">
            <a:off x="2601422" y="4129811"/>
            <a:ext cx="29321" cy="268235"/>
          </a:xfrm>
          <a:custGeom>
            <a:avLst/>
            <a:gdLst/>
            <a:ahLst/>
            <a:cxnLst/>
            <a:rect l="l" t="t" r="r" b="b"/>
            <a:pathLst>
              <a:path h="155575">
                <a:moveTo>
                  <a:pt x="0" y="0"/>
                </a:moveTo>
                <a:lnTo>
                  <a:pt x="0" y="155155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586405"/>
            <a:endParaRPr sz="1154" kern="0">
              <a:solidFill>
                <a:sysClr val="windowText" lastClr="000000"/>
              </a:solidFill>
            </a:endParaRPr>
          </a:p>
        </p:txBody>
      </p:sp>
      <p:sp>
        <p:nvSpPr>
          <p:cNvPr id="145" name="object 124">
            <a:extLst>
              <a:ext uri="{FF2B5EF4-FFF2-40B4-BE49-F238E27FC236}">
                <a16:creationId xmlns:a16="http://schemas.microsoft.com/office/drawing/2014/main" id="{0446D811-9603-EA5F-DA35-E22A6255EFA2}"/>
              </a:ext>
            </a:extLst>
          </p:cNvPr>
          <p:cNvSpPr/>
          <p:nvPr/>
        </p:nvSpPr>
        <p:spPr>
          <a:xfrm flipH="1">
            <a:off x="7727982" y="3216008"/>
            <a:ext cx="29321" cy="288000"/>
          </a:xfrm>
          <a:custGeom>
            <a:avLst/>
            <a:gdLst/>
            <a:ahLst/>
            <a:cxnLst/>
            <a:rect l="l" t="t" r="r" b="b"/>
            <a:pathLst>
              <a:path h="155575">
                <a:moveTo>
                  <a:pt x="0" y="0"/>
                </a:moveTo>
                <a:lnTo>
                  <a:pt x="0" y="155155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586405"/>
            <a:endParaRPr sz="1154" kern="0" dirty="0">
              <a:solidFill>
                <a:sysClr val="windowText" lastClr="000000"/>
              </a:solidFill>
            </a:endParaRPr>
          </a:p>
        </p:txBody>
      </p:sp>
      <p:sp>
        <p:nvSpPr>
          <p:cNvPr id="148" name="object 67">
            <a:extLst>
              <a:ext uri="{FF2B5EF4-FFF2-40B4-BE49-F238E27FC236}">
                <a16:creationId xmlns:a16="http://schemas.microsoft.com/office/drawing/2014/main" id="{40ED84C3-2908-54AB-8AD0-2104BEF60CB4}"/>
              </a:ext>
            </a:extLst>
          </p:cNvPr>
          <p:cNvSpPr/>
          <p:nvPr/>
        </p:nvSpPr>
        <p:spPr>
          <a:xfrm>
            <a:off x="7760828" y="3211498"/>
            <a:ext cx="169061" cy="29321"/>
          </a:xfrm>
          <a:custGeom>
            <a:avLst/>
            <a:gdLst/>
            <a:ahLst/>
            <a:cxnLst/>
            <a:rect l="l" t="t" r="r" b="b"/>
            <a:pathLst>
              <a:path w="4378325">
                <a:moveTo>
                  <a:pt x="4378198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586405"/>
            <a:endParaRPr sz="1154" kern="0">
              <a:solidFill>
                <a:sysClr val="windowText" lastClr="000000"/>
              </a:solidFill>
            </a:endParaRPr>
          </a:p>
        </p:txBody>
      </p:sp>
      <p:sp>
        <p:nvSpPr>
          <p:cNvPr id="149" name="object 67">
            <a:extLst>
              <a:ext uri="{FF2B5EF4-FFF2-40B4-BE49-F238E27FC236}">
                <a16:creationId xmlns:a16="http://schemas.microsoft.com/office/drawing/2014/main" id="{A82976FD-45F9-83B2-9CC7-12B1D14CBD09}"/>
              </a:ext>
            </a:extLst>
          </p:cNvPr>
          <p:cNvSpPr/>
          <p:nvPr/>
        </p:nvSpPr>
        <p:spPr>
          <a:xfrm>
            <a:off x="7750658" y="3498227"/>
            <a:ext cx="169061" cy="29321"/>
          </a:xfrm>
          <a:custGeom>
            <a:avLst/>
            <a:gdLst/>
            <a:ahLst/>
            <a:cxnLst/>
            <a:rect l="l" t="t" r="r" b="b"/>
            <a:pathLst>
              <a:path w="4378325">
                <a:moveTo>
                  <a:pt x="4378198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586405"/>
            <a:endParaRPr sz="1154" kern="0">
              <a:solidFill>
                <a:sysClr val="windowText" lastClr="000000"/>
              </a:solidFill>
            </a:endParaRPr>
          </a:p>
        </p:txBody>
      </p:sp>
      <p:sp>
        <p:nvSpPr>
          <p:cNvPr id="155" name="object 124">
            <a:extLst>
              <a:ext uri="{FF2B5EF4-FFF2-40B4-BE49-F238E27FC236}">
                <a16:creationId xmlns:a16="http://schemas.microsoft.com/office/drawing/2014/main" id="{BDCE67F6-6223-5C66-C73F-C1E881107ED9}"/>
              </a:ext>
            </a:extLst>
          </p:cNvPr>
          <p:cNvSpPr/>
          <p:nvPr/>
        </p:nvSpPr>
        <p:spPr>
          <a:xfrm flipH="1">
            <a:off x="7639368" y="1286352"/>
            <a:ext cx="70977" cy="1298801"/>
          </a:xfrm>
          <a:custGeom>
            <a:avLst/>
            <a:gdLst/>
            <a:ahLst/>
            <a:cxnLst/>
            <a:rect l="l" t="t" r="r" b="b"/>
            <a:pathLst>
              <a:path h="155575">
                <a:moveTo>
                  <a:pt x="0" y="0"/>
                </a:moveTo>
                <a:lnTo>
                  <a:pt x="0" y="155155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586405"/>
            <a:endParaRPr sz="1154" kern="0">
              <a:solidFill>
                <a:sysClr val="windowText" lastClr="000000"/>
              </a:solidFill>
            </a:endParaRPr>
          </a:p>
        </p:txBody>
      </p:sp>
      <p:sp>
        <p:nvSpPr>
          <p:cNvPr id="156" name="object 67">
            <a:extLst>
              <a:ext uri="{FF2B5EF4-FFF2-40B4-BE49-F238E27FC236}">
                <a16:creationId xmlns:a16="http://schemas.microsoft.com/office/drawing/2014/main" id="{36C67291-4CBB-1341-8987-794A5541B4D2}"/>
              </a:ext>
            </a:extLst>
          </p:cNvPr>
          <p:cNvSpPr/>
          <p:nvPr/>
        </p:nvSpPr>
        <p:spPr>
          <a:xfrm>
            <a:off x="7719296" y="1649136"/>
            <a:ext cx="169061" cy="29321"/>
          </a:xfrm>
          <a:custGeom>
            <a:avLst/>
            <a:gdLst/>
            <a:ahLst/>
            <a:cxnLst/>
            <a:rect l="l" t="t" r="r" b="b"/>
            <a:pathLst>
              <a:path w="4378325">
                <a:moveTo>
                  <a:pt x="4378198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586405"/>
            <a:endParaRPr sz="1154" kern="0">
              <a:solidFill>
                <a:sysClr val="windowText" lastClr="000000"/>
              </a:solidFill>
            </a:endParaRPr>
          </a:p>
        </p:txBody>
      </p:sp>
      <p:sp>
        <p:nvSpPr>
          <p:cNvPr id="157" name="object 67">
            <a:extLst>
              <a:ext uri="{FF2B5EF4-FFF2-40B4-BE49-F238E27FC236}">
                <a16:creationId xmlns:a16="http://schemas.microsoft.com/office/drawing/2014/main" id="{B3C485A2-16BE-50D9-40FF-62AF5D30D98D}"/>
              </a:ext>
            </a:extLst>
          </p:cNvPr>
          <p:cNvSpPr/>
          <p:nvPr/>
        </p:nvSpPr>
        <p:spPr>
          <a:xfrm>
            <a:off x="7710344" y="1294700"/>
            <a:ext cx="169061" cy="29321"/>
          </a:xfrm>
          <a:custGeom>
            <a:avLst/>
            <a:gdLst/>
            <a:ahLst/>
            <a:cxnLst/>
            <a:rect l="l" t="t" r="r" b="b"/>
            <a:pathLst>
              <a:path w="4378325">
                <a:moveTo>
                  <a:pt x="4378198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586405"/>
            <a:endParaRPr sz="1154" kern="0">
              <a:solidFill>
                <a:sysClr val="windowText" lastClr="000000"/>
              </a:solidFill>
            </a:endParaRPr>
          </a:p>
        </p:txBody>
      </p:sp>
      <p:sp>
        <p:nvSpPr>
          <p:cNvPr id="158" name="object 67">
            <a:extLst>
              <a:ext uri="{FF2B5EF4-FFF2-40B4-BE49-F238E27FC236}">
                <a16:creationId xmlns:a16="http://schemas.microsoft.com/office/drawing/2014/main" id="{D2589B7A-9F6D-8673-F56C-FE5822F9D7BA}"/>
              </a:ext>
            </a:extLst>
          </p:cNvPr>
          <p:cNvSpPr/>
          <p:nvPr/>
        </p:nvSpPr>
        <p:spPr>
          <a:xfrm>
            <a:off x="7738046" y="2585153"/>
            <a:ext cx="169061" cy="49178"/>
          </a:xfrm>
          <a:custGeom>
            <a:avLst/>
            <a:gdLst/>
            <a:ahLst/>
            <a:cxnLst/>
            <a:rect l="l" t="t" r="r" b="b"/>
            <a:pathLst>
              <a:path w="4378325">
                <a:moveTo>
                  <a:pt x="4378198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586405"/>
            <a:endParaRPr sz="1154" kern="0">
              <a:solidFill>
                <a:sysClr val="windowText" lastClr="000000"/>
              </a:solidFill>
            </a:endParaRPr>
          </a:p>
        </p:txBody>
      </p:sp>
      <p:sp>
        <p:nvSpPr>
          <p:cNvPr id="2" name="object 26">
            <a:extLst>
              <a:ext uri="{FF2B5EF4-FFF2-40B4-BE49-F238E27FC236}">
                <a16:creationId xmlns:a16="http://schemas.microsoft.com/office/drawing/2014/main" id="{39838180-8599-57E8-0315-43D72F04542B}"/>
              </a:ext>
            </a:extLst>
          </p:cNvPr>
          <p:cNvSpPr/>
          <p:nvPr/>
        </p:nvSpPr>
        <p:spPr>
          <a:xfrm>
            <a:off x="7919719" y="1170827"/>
            <a:ext cx="1513839" cy="251677"/>
          </a:xfrm>
          <a:custGeom>
            <a:avLst/>
            <a:gdLst/>
            <a:ahLst/>
            <a:cxnLst/>
            <a:rect l="l" t="t" r="r" b="b"/>
            <a:pathLst>
              <a:path w="1908175" h="392429">
                <a:moveTo>
                  <a:pt x="1842630" y="0"/>
                </a:moveTo>
                <a:lnTo>
                  <a:pt x="65366" y="0"/>
                </a:lnTo>
                <a:lnTo>
                  <a:pt x="39921" y="5136"/>
                </a:lnTo>
                <a:lnTo>
                  <a:pt x="19143" y="19143"/>
                </a:lnTo>
                <a:lnTo>
                  <a:pt x="5136" y="39921"/>
                </a:lnTo>
                <a:lnTo>
                  <a:pt x="0" y="65366"/>
                </a:lnTo>
                <a:lnTo>
                  <a:pt x="0" y="326821"/>
                </a:lnTo>
                <a:lnTo>
                  <a:pt x="5136" y="352267"/>
                </a:lnTo>
                <a:lnTo>
                  <a:pt x="19143" y="373045"/>
                </a:lnTo>
                <a:lnTo>
                  <a:pt x="39921" y="387052"/>
                </a:lnTo>
                <a:lnTo>
                  <a:pt x="65366" y="392188"/>
                </a:lnTo>
                <a:lnTo>
                  <a:pt x="1842630" y="392188"/>
                </a:lnTo>
                <a:lnTo>
                  <a:pt x="1868076" y="387052"/>
                </a:lnTo>
                <a:lnTo>
                  <a:pt x="1888853" y="373045"/>
                </a:lnTo>
                <a:lnTo>
                  <a:pt x="1902861" y="352267"/>
                </a:lnTo>
                <a:lnTo>
                  <a:pt x="1907997" y="326821"/>
                </a:lnTo>
                <a:lnTo>
                  <a:pt x="1907997" y="65366"/>
                </a:lnTo>
                <a:lnTo>
                  <a:pt x="1902861" y="39921"/>
                </a:lnTo>
                <a:lnTo>
                  <a:pt x="1888853" y="19143"/>
                </a:lnTo>
                <a:lnTo>
                  <a:pt x="1868076" y="5136"/>
                </a:lnTo>
                <a:lnTo>
                  <a:pt x="1842630" y="0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</p:spPr>
        <p:txBody>
          <a:bodyPr wrap="square" lIns="0" tIns="0" rIns="0" bIns="0" rtlCol="0"/>
          <a:lstStyle/>
          <a:p>
            <a:pPr defTabSz="586405"/>
            <a:endParaRPr sz="1154" kern="0">
              <a:solidFill>
                <a:sysClr val="windowText" lastClr="000000"/>
              </a:solidFill>
            </a:endParaRPr>
          </a:p>
        </p:txBody>
      </p:sp>
      <p:sp>
        <p:nvSpPr>
          <p:cNvPr id="3" name="object 34">
            <a:extLst>
              <a:ext uri="{FF2B5EF4-FFF2-40B4-BE49-F238E27FC236}">
                <a16:creationId xmlns:a16="http://schemas.microsoft.com/office/drawing/2014/main" id="{3FCA432D-29F2-2CCF-95C6-2B529747A96A}"/>
              </a:ext>
            </a:extLst>
          </p:cNvPr>
          <p:cNvSpPr txBox="1"/>
          <p:nvPr/>
        </p:nvSpPr>
        <p:spPr>
          <a:xfrm>
            <a:off x="7984206" y="1191845"/>
            <a:ext cx="1405204" cy="205047"/>
          </a:xfrm>
          <a:prstGeom prst="rect">
            <a:avLst/>
          </a:prstGeom>
        </p:spPr>
        <p:txBody>
          <a:bodyPr vert="horz" wrap="square" lIns="0" tIns="7738" rIns="0" bIns="0" rtlCol="0">
            <a:spAutoFit/>
          </a:bodyPr>
          <a:lstStyle/>
          <a:p>
            <a:pPr algn="ctr" defTabSz="586405">
              <a:spcBef>
                <a:spcPts val="61"/>
              </a:spcBef>
            </a:pPr>
            <a:r>
              <a:rPr lang="it-IT" sz="641" b="1" kern="0" spc="-51" dirty="0">
                <a:solidFill>
                  <a:srgbClr val="FFFFFF"/>
                </a:solidFill>
                <a:latin typeface="Tahoma"/>
                <a:cs typeface="Tahoma"/>
              </a:rPr>
              <a:t>RESPONSABILE </a:t>
            </a:r>
            <a:r>
              <a:rPr sz="641" b="1" kern="0" spc="-51" dirty="0">
                <a:solidFill>
                  <a:srgbClr val="FFFFFF"/>
                </a:solidFill>
                <a:latin typeface="Tahoma"/>
                <a:cs typeface="Tahoma"/>
              </a:rPr>
              <a:t>RISORSE</a:t>
            </a:r>
            <a:r>
              <a:rPr sz="641" b="1" kern="0" spc="-16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641" b="1" kern="0" spc="-6" dirty="0">
                <a:solidFill>
                  <a:srgbClr val="FFFFFF"/>
                </a:solidFill>
                <a:latin typeface="Tahoma"/>
                <a:cs typeface="Tahoma"/>
              </a:rPr>
              <a:t>UMANE</a:t>
            </a:r>
            <a:endParaRPr sz="641" kern="0" dirty="0">
              <a:solidFill>
                <a:sysClr val="windowText" lastClr="000000"/>
              </a:solidFill>
              <a:latin typeface="Tahoma"/>
              <a:cs typeface="Tahoma"/>
            </a:endParaRPr>
          </a:p>
          <a:p>
            <a:pPr algn="ctr" defTabSz="586405"/>
            <a:r>
              <a:rPr lang="it-IT" sz="641" kern="0" dirty="0">
                <a:solidFill>
                  <a:srgbClr val="FFFFFF"/>
                </a:solidFill>
                <a:latin typeface="Tahoma"/>
                <a:cs typeface="Tahoma"/>
              </a:rPr>
              <a:t>Raffaele Montesano</a:t>
            </a:r>
            <a:endParaRPr sz="641" kern="0" dirty="0">
              <a:solidFill>
                <a:sysClr val="windowText" lastClr="000000"/>
              </a:solidFill>
              <a:latin typeface="Tahoma"/>
              <a:cs typeface="Tahoma"/>
            </a:endParaRPr>
          </a:p>
        </p:txBody>
      </p:sp>
      <p:sp>
        <p:nvSpPr>
          <p:cNvPr id="7" name="object 124">
            <a:extLst>
              <a:ext uri="{FF2B5EF4-FFF2-40B4-BE49-F238E27FC236}">
                <a16:creationId xmlns:a16="http://schemas.microsoft.com/office/drawing/2014/main" id="{4E92225A-8752-1798-D4A5-32F459A7BF3C}"/>
              </a:ext>
            </a:extLst>
          </p:cNvPr>
          <p:cNvSpPr/>
          <p:nvPr/>
        </p:nvSpPr>
        <p:spPr>
          <a:xfrm flipH="1">
            <a:off x="9067351" y="1866938"/>
            <a:ext cx="29322" cy="146028"/>
          </a:xfrm>
          <a:custGeom>
            <a:avLst/>
            <a:gdLst/>
            <a:ahLst/>
            <a:cxnLst/>
            <a:rect l="l" t="t" r="r" b="b"/>
            <a:pathLst>
              <a:path h="155575">
                <a:moveTo>
                  <a:pt x="0" y="0"/>
                </a:moveTo>
                <a:lnTo>
                  <a:pt x="0" y="155155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586405"/>
            <a:endParaRPr sz="1154" kern="0">
              <a:solidFill>
                <a:sysClr val="windowText" lastClr="000000"/>
              </a:solidFill>
            </a:endParaRPr>
          </a:p>
        </p:txBody>
      </p:sp>
      <p:sp>
        <p:nvSpPr>
          <p:cNvPr id="8" name="object 5">
            <a:extLst>
              <a:ext uri="{FF2B5EF4-FFF2-40B4-BE49-F238E27FC236}">
                <a16:creationId xmlns:a16="http://schemas.microsoft.com/office/drawing/2014/main" id="{DB42CA65-49A9-5486-B64A-D055631775FB}"/>
              </a:ext>
            </a:extLst>
          </p:cNvPr>
          <p:cNvSpPr/>
          <p:nvPr/>
        </p:nvSpPr>
        <p:spPr>
          <a:xfrm>
            <a:off x="2194870" y="1254087"/>
            <a:ext cx="1612689" cy="317244"/>
          </a:xfrm>
          <a:custGeom>
            <a:avLst/>
            <a:gdLst/>
            <a:ahLst/>
            <a:cxnLst/>
            <a:rect l="l" t="t" r="r" b="b"/>
            <a:pathLst>
              <a:path w="1764029" h="360044">
                <a:moveTo>
                  <a:pt x="1703997" y="0"/>
                </a:moveTo>
                <a:lnTo>
                  <a:pt x="60007" y="0"/>
                </a:lnTo>
                <a:lnTo>
                  <a:pt x="36647" y="4716"/>
                </a:lnTo>
                <a:lnTo>
                  <a:pt x="17573" y="17578"/>
                </a:lnTo>
                <a:lnTo>
                  <a:pt x="4714" y="36652"/>
                </a:lnTo>
                <a:lnTo>
                  <a:pt x="0" y="60007"/>
                </a:lnTo>
                <a:lnTo>
                  <a:pt x="0" y="299999"/>
                </a:lnTo>
                <a:lnTo>
                  <a:pt x="4714" y="323359"/>
                </a:lnTo>
                <a:lnTo>
                  <a:pt x="17573" y="342433"/>
                </a:lnTo>
                <a:lnTo>
                  <a:pt x="36647" y="355292"/>
                </a:lnTo>
                <a:lnTo>
                  <a:pt x="60007" y="360006"/>
                </a:lnTo>
                <a:lnTo>
                  <a:pt x="1703997" y="360006"/>
                </a:lnTo>
                <a:lnTo>
                  <a:pt x="1727351" y="355292"/>
                </a:lnTo>
                <a:lnTo>
                  <a:pt x="1746426" y="342433"/>
                </a:lnTo>
                <a:lnTo>
                  <a:pt x="1759287" y="323359"/>
                </a:lnTo>
                <a:lnTo>
                  <a:pt x="1764004" y="299999"/>
                </a:lnTo>
                <a:lnTo>
                  <a:pt x="1764004" y="60007"/>
                </a:lnTo>
                <a:lnTo>
                  <a:pt x="1759287" y="36652"/>
                </a:lnTo>
                <a:lnTo>
                  <a:pt x="1746426" y="17578"/>
                </a:lnTo>
                <a:lnTo>
                  <a:pt x="1727351" y="4716"/>
                </a:lnTo>
                <a:lnTo>
                  <a:pt x="1703997" y="0"/>
                </a:lnTo>
                <a:close/>
              </a:path>
            </a:pathLst>
          </a:custGeom>
          <a:solidFill>
            <a:srgbClr val="A2AE02"/>
          </a:solidFill>
        </p:spPr>
        <p:txBody>
          <a:bodyPr wrap="square" lIns="0" tIns="0" rIns="0" bIns="0" rtlCol="0"/>
          <a:lstStyle/>
          <a:p>
            <a:pPr algn="ctr" defTabSz="586405"/>
            <a:r>
              <a:rPr lang="it-IT" sz="641" kern="0" dirty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RESPONSABILE DEL SERVIZIO </a:t>
            </a:r>
          </a:p>
          <a:p>
            <a:pPr algn="ctr" defTabSz="586405"/>
            <a:r>
              <a:rPr lang="it-IT" sz="641" kern="0" dirty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 PREVENZIONE E PROTEZIONE (RSPP)</a:t>
            </a:r>
          </a:p>
          <a:p>
            <a:pPr algn="ctr" defTabSz="586405"/>
            <a:r>
              <a:rPr lang="it-IT" sz="641" b="1" kern="0" dirty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Iacopo Caldonazzo</a:t>
            </a:r>
            <a:endParaRPr lang="it-IT" sz="641" kern="0" dirty="0">
              <a:solidFill>
                <a:prstClr val="white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 defTabSz="586405">
              <a:spcBef>
                <a:spcPts val="61"/>
              </a:spcBef>
            </a:pPr>
            <a:endParaRPr lang="it-IT" sz="1154" kern="0" dirty="0">
              <a:solidFill>
                <a:sysClr val="windowText" lastClr="000000"/>
              </a:solidFill>
              <a:latin typeface="Tahoma"/>
              <a:cs typeface="Tahoma"/>
            </a:endParaRPr>
          </a:p>
        </p:txBody>
      </p:sp>
      <p:sp>
        <p:nvSpPr>
          <p:cNvPr id="9" name="object 5">
            <a:extLst>
              <a:ext uri="{FF2B5EF4-FFF2-40B4-BE49-F238E27FC236}">
                <a16:creationId xmlns:a16="http://schemas.microsoft.com/office/drawing/2014/main" id="{2AACAEBE-9945-2E10-66C2-4E2DBEBAF65A}"/>
              </a:ext>
            </a:extLst>
          </p:cNvPr>
          <p:cNvSpPr/>
          <p:nvPr/>
        </p:nvSpPr>
        <p:spPr>
          <a:xfrm>
            <a:off x="2198065" y="1661893"/>
            <a:ext cx="1612689" cy="317244"/>
          </a:xfrm>
          <a:custGeom>
            <a:avLst/>
            <a:gdLst/>
            <a:ahLst/>
            <a:cxnLst/>
            <a:rect l="l" t="t" r="r" b="b"/>
            <a:pathLst>
              <a:path w="1764029" h="360044">
                <a:moveTo>
                  <a:pt x="1703997" y="0"/>
                </a:moveTo>
                <a:lnTo>
                  <a:pt x="60007" y="0"/>
                </a:lnTo>
                <a:lnTo>
                  <a:pt x="36647" y="4716"/>
                </a:lnTo>
                <a:lnTo>
                  <a:pt x="17573" y="17578"/>
                </a:lnTo>
                <a:lnTo>
                  <a:pt x="4714" y="36652"/>
                </a:lnTo>
                <a:lnTo>
                  <a:pt x="0" y="60007"/>
                </a:lnTo>
                <a:lnTo>
                  <a:pt x="0" y="299999"/>
                </a:lnTo>
                <a:lnTo>
                  <a:pt x="4714" y="323359"/>
                </a:lnTo>
                <a:lnTo>
                  <a:pt x="17573" y="342433"/>
                </a:lnTo>
                <a:lnTo>
                  <a:pt x="36647" y="355292"/>
                </a:lnTo>
                <a:lnTo>
                  <a:pt x="60007" y="360006"/>
                </a:lnTo>
                <a:lnTo>
                  <a:pt x="1703997" y="360006"/>
                </a:lnTo>
                <a:lnTo>
                  <a:pt x="1727351" y="355292"/>
                </a:lnTo>
                <a:lnTo>
                  <a:pt x="1746426" y="342433"/>
                </a:lnTo>
                <a:lnTo>
                  <a:pt x="1759287" y="323359"/>
                </a:lnTo>
                <a:lnTo>
                  <a:pt x="1764004" y="299999"/>
                </a:lnTo>
                <a:lnTo>
                  <a:pt x="1764004" y="60007"/>
                </a:lnTo>
                <a:lnTo>
                  <a:pt x="1759287" y="36652"/>
                </a:lnTo>
                <a:lnTo>
                  <a:pt x="1746426" y="17578"/>
                </a:lnTo>
                <a:lnTo>
                  <a:pt x="1727351" y="4716"/>
                </a:lnTo>
                <a:lnTo>
                  <a:pt x="1703997" y="0"/>
                </a:lnTo>
                <a:close/>
              </a:path>
            </a:pathLst>
          </a:custGeom>
          <a:solidFill>
            <a:srgbClr val="A2AE02"/>
          </a:solidFill>
        </p:spPr>
        <p:txBody>
          <a:bodyPr wrap="square" lIns="0" tIns="0" rIns="0" bIns="0" rtlCol="0"/>
          <a:lstStyle/>
          <a:p>
            <a:pPr algn="ctr" defTabSz="586405"/>
            <a:r>
              <a:rPr lang="it-IT" sz="641" kern="0" dirty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MEDICO COMPETENTE (MC)</a:t>
            </a:r>
          </a:p>
          <a:p>
            <a:pPr algn="ctr" defTabSz="586405">
              <a:spcBef>
                <a:spcPts val="61"/>
              </a:spcBef>
            </a:pPr>
            <a:r>
              <a:rPr lang="it-IT" sz="641" kern="0" dirty="0">
                <a:solidFill>
                  <a:prstClr val="white"/>
                </a:solidFill>
                <a:latin typeface="Tahoma"/>
                <a:cs typeface="Tahoma"/>
              </a:rPr>
              <a:t>Antonio Tocchini</a:t>
            </a:r>
          </a:p>
        </p:txBody>
      </p:sp>
      <p:sp>
        <p:nvSpPr>
          <p:cNvPr id="10" name="object 67">
            <a:extLst>
              <a:ext uri="{FF2B5EF4-FFF2-40B4-BE49-F238E27FC236}">
                <a16:creationId xmlns:a16="http://schemas.microsoft.com/office/drawing/2014/main" id="{F801D32F-6054-446E-877B-9B983DB0F968}"/>
              </a:ext>
            </a:extLst>
          </p:cNvPr>
          <p:cNvSpPr/>
          <p:nvPr/>
        </p:nvSpPr>
        <p:spPr>
          <a:xfrm>
            <a:off x="3754534" y="1423599"/>
            <a:ext cx="1471592" cy="29321"/>
          </a:xfrm>
          <a:custGeom>
            <a:avLst/>
            <a:gdLst/>
            <a:ahLst/>
            <a:cxnLst/>
            <a:rect l="l" t="t" r="r" b="b"/>
            <a:pathLst>
              <a:path w="4378325">
                <a:moveTo>
                  <a:pt x="4378198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A2AE02"/>
            </a:solidFill>
            <a:prstDash val="sysDash"/>
          </a:ln>
        </p:spPr>
        <p:txBody>
          <a:bodyPr wrap="square" lIns="0" tIns="0" rIns="0" bIns="0" rtlCol="0"/>
          <a:lstStyle/>
          <a:p>
            <a:pPr defTabSz="586405"/>
            <a:endParaRPr sz="1154" kern="0">
              <a:solidFill>
                <a:sysClr val="windowText" lastClr="000000"/>
              </a:solidFill>
            </a:endParaRPr>
          </a:p>
        </p:txBody>
      </p:sp>
      <p:sp>
        <p:nvSpPr>
          <p:cNvPr id="11" name="object 67">
            <a:extLst>
              <a:ext uri="{FF2B5EF4-FFF2-40B4-BE49-F238E27FC236}">
                <a16:creationId xmlns:a16="http://schemas.microsoft.com/office/drawing/2014/main" id="{7DC6887D-25A3-2385-8D57-92D377F5BFDA}"/>
              </a:ext>
            </a:extLst>
          </p:cNvPr>
          <p:cNvSpPr/>
          <p:nvPr/>
        </p:nvSpPr>
        <p:spPr>
          <a:xfrm>
            <a:off x="3781293" y="1765644"/>
            <a:ext cx="1471592" cy="29321"/>
          </a:xfrm>
          <a:custGeom>
            <a:avLst/>
            <a:gdLst/>
            <a:ahLst/>
            <a:cxnLst/>
            <a:rect l="l" t="t" r="r" b="b"/>
            <a:pathLst>
              <a:path w="4378325">
                <a:moveTo>
                  <a:pt x="4378198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A2AE02"/>
            </a:solidFill>
            <a:prstDash val="sysDash"/>
          </a:ln>
        </p:spPr>
        <p:txBody>
          <a:bodyPr wrap="square" lIns="0" tIns="0" rIns="0" bIns="0" rtlCol="0"/>
          <a:lstStyle/>
          <a:p>
            <a:pPr defTabSz="586405"/>
            <a:endParaRPr sz="1154" kern="0">
              <a:solidFill>
                <a:sysClr val="windowText" lastClr="000000"/>
              </a:solidFill>
            </a:endParaRPr>
          </a:p>
        </p:txBody>
      </p:sp>
      <p:sp>
        <p:nvSpPr>
          <p:cNvPr id="12" name="object 133">
            <a:extLst>
              <a:ext uri="{FF2B5EF4-FFF2-40B4-BE49-F238E27FC236}">
                <a16:creationId xmlns:a16="http://schemas.microsoft.com/office/drawing/2014/main" id="{F3383610-9C90-0F8A-A1D6-DD1DE4215C9B}"/>
              </a:ext>
            </a:extLst>
          </p:cNvPr>
          <p:cNvSpPr/>
          <p:nvPr/>
        </p:nvSpPr>
        <p:spPr>
          <a:xfrm>
            <a:off x="8745703" y="5975638"/>
            <a:ext cx="923630" cy="222762"/>
          </a:xfrm>
          <a:custGeom>
            <a:avLst/>
            <a:gdLst/>
            <a:ahLst/>
            <a:cxnLst/>
            <a:rect l="l" t="t" r="r" b="b"/>
            <a:pathLst>
              <a:path w="1440179" h="227965">
                <a:moveTo>
                  <a:pt x="1402067" y="0"/>
                </a:moveTo>
                <a:lnTo>
                  <a:pt x="37934" y="0"/>
                </a:lnTo>
                <a:lnTo>
                  <a:pt x="23167" y="2980"/>
                </a:lnTo>
                <a:lnTo>
                  <a:pt x="11109" y="11109"/>
                </a:lnTo>
                <a:lnTo>
                  <a:pt x="2980" y="23167"/>
                </a:lnTo>
                <a:lnTo>
                  <a:pt x="0" y="37934"/>
                </a:lnTo>
                <a:lnTo>
                  <a:pt x="0" y="189674"/>
                </a:lnTo>
                <a:lnTo>
                  <a:pt x="2980" y="204442"/>
                </a:lnTo>
                <a:lnTo>
                  <a:pt x="11109" y="216500"/>
                </a:lnTo>
                <a:lnTo>
                  <a:pt x="23167" y="224628"/>
                </a:lnTo>
                <a:lnTo>
                  <a:pt x="37934" y="227609"/>
                </a:lnTo>
                <a:lnTo>
                  <a:pt x="1402067" y="227609"/>
                </a:lnTo>
                <a:lnTo>
                  <a:pt x="1416829" y="224628"/>
                </a:lnTo>
                <a:lnTo>
                  <a:pt x="1428888" y="216500"/>
                </a:lnTo>
                <a:lnTo>
                  <a:pt x="1437019" y="204442"/>
                </a:lnTo>
                <a:lnTo>
                  <a:pt x="1440002" y="189674"/>
                </a:lnTo>
                <a:lnTo>
                  <a:pt x="1440002" y="37934"/>
                </a:lnTo>
                <a:lnTo>
                  <a:pt x="1437019" y="23167"/>
                </a:lnTo>
                <a:lnTo>
                  <a:pt x="1428888" y="11109"/>
                </a:lnTo>
                <a:lnTo>
                  <a:pt x="1416829" y="2980"/>
                </a:lnTo>
                <a:lnTo>
                  <a:pt x="1402067" y="0"/>
                </a:lnTo>
                <a:close/>
              </a:path>
            </a:pathLst>
          </a:custGeom>
          <a:solidFill>
            <a:srgbClr val="F6C5AC"/>
          </a:solidFill>
        </p:spPr>
        <p:txBody>
          <a:bodyPr wrap="square" lIns="0" tIns="0" rIns="0" bIns="0" rtlCol="0"/>
          <a:lstStyle/>
          <a:p>
            <a:pPr marL="62306" indent="-54161" defTabSz="586405">
              <a:spcBef>
                <a:spcPts val="61"/>
              </a:spcBef>
              <a:buFont typeface="Arial MT"/>
              <a:buChar char="•"/>
              <a:tabLst>
                <a:tab pos="62306" algn="l"/>
              </a:tabLst>
            </a:pPr>
            <a:r>
              <a:rPr lang="it-IT" sz="705" kern="0" spc="-29" dirty="0">
                <a:solidFill>
                  <a:sysClr val="windowText" lastClr="000000"/>
                </a:solidFill>
                <a:latin typeface="Tahoma"/>
                <a:cs typeface="Tahoma"/>
              </a:rPr>
              <a:t>International school of Florence</a:t>
            </a:r>
          </a:p>
          <a:p>
            <a:pPr marL="8145" defTabSz="586405">
              <a:spcBef>
                <a:spcPts val="61"/>
              </a:spcBef>
              <a:tabLst>
                <a:tab pos="62306" algn="l"/>
              </a:tabLst>
            </a:pPr>
            <a:r>
              <a:rPr lang="it-IT" sz="705" kern="0" spc="-29" dirty="0">
                <a:solidFill>
                  <a:sysClr val="windowText" lastClr="000000"/>
                </a:solidFill>
                <a:latin typeface="Tahoma"/>
                <a:cs typeface="Tahoma"/>
              </a:rPr>
              <a:t>	</a:t>
            </a:r>
            <a:endParaRPr lang="it-IT" sz="705" kern="0" dirty="0">
              <a:solidFill>
                <a:sysClr val="windowText" lastClr="000000"/>
              </a:solidFill>
              <a:latin typeface="Tahoma"/>
              <a:cs typeface="Tahoma"/>
            </a:endParaRPr>
          </a:p>
        </p:txBody>
      </p:sp>
      <p:sp>
        <p:nvSpPr>
          <p:cNvPr id="15" name="object 133">
            <a:extLst>
              <a:ext uri="{FF2B5EF4-FFF2-40B4-BE49-F238E27FC236}">
                <a16:creationId xmlns:a16="http://schemas.microsoft.com/office/drawing/2014/main" id="{A94B9C6A-8131-75EF-49D5-C83F25F1305E}"/>
              </a:ext>
            </a:extLst>
          </p:cNvPr>
          <p:cNvSpPr/>
          <p:nvPr/>
        </p:nvSpPr>
        <p:spPr>
          <a:xfrm rot="10800000" flipV="1">
            <a:off x="8745702" y="6261641"/>
            <a:ext cx="846524" cy="202527"/>
          </a:xfrm>
          <a:custGeom>
            <a:avLst/>
            <a:gdLst/>
            <a:ahLst/>
            <a:cxnLst/>
            <a:rect l="l" t="t" r="r" b="b"/>
            <a:pathLst>
              <a:path w="1440179" h="227965">
                <a:moveTo>
                  <a:pt x="1402067" y="0"/>
                </a:moveTo>
                <a:lnTo>
                  <a:pt x="37934" y="0"/>
                </a:lnTo>
                <a:lnTo>
                  <a:pt x="23167" y="2980"/>
                </a:lnTo>
                <a:lnTo>
                  <a:pt x="11109" y="11109"/>
                </a:lnTo>
                <a:lnTo>
                  <a:pt x="2980" y="23167"/>
                </a:lnTo>
                <a:lnTo>
                  <a:pt x="0" y="37934"/>
                </a:lnTo>
                <a:lnTo>
                  <a:pt x="0" y="189674"/>
                </a:lnTo>
                <a:lnTo>
                  <a:pt x="2980" y="204442"/>
                </a:lnTo>
                <a:lnTo>
                  <a:pt x="11109" y="216500"/>
                </a:lnTo>
                <a:lnTo>
                  <a:pt x="23167" y="224628"/>
                </a:lnTo>
                <a:lnTo>
                  <a:pt x="37934" y="227609"/>
                </a:lnTo>
                <a:lnTo>
                  <a:pt x="1402067" y="227609"/>
                </a:lnTo>
                <a:lnTo>
                  <a:pt x="1416829" y="224628"/>
                </a:lnTo>
                <a:lnTo>
                  <a:pt x="1428888" y="216500"/>
                </a:lnTo>
                <a:lnTo>
                  <a:pt x="1437019" y="204442"/>
                </a:lnTo>
                <a:lnTo>
                  <a:pt x="1440002" y="189674"/>
                </a:lnTo>
                <a:lnTo>
                  <a:pt x="1440002" y="37934"/>
                </a:lnTo>
                <a:lnTo>
                  <a:pt x="1437019" y="23167"/>
                </a:lnTo>
                <a:lnTo>
                  <a:pt x="1428888" y="11109"/>
                </a:lnTo>
                <a:lnTo>
                  <a:pt x="1416829" y="2980"/>
                </a:lnTo>
                <a:lnTo>
                  <a:pt x="1402067" y="0"/>
                </a:lnTo>
                <a:close/>
              </a:path>
            </a:pathLst>
          </a:custGeom>
          <a:solidFill>
            <a:srgbClr val="F6C5AC"/>
          </a:solidFill>
        </p:spPr>
        <p:txBody>
          <a:bodyPr wrap="square" lIns="0" tIns="0" rIns="0" bIns="0" rtlCol="0"/>
          <a:lstStyle/>
          <a:p>
            <a:pPr marL="62306" indent="-54161" defTabSz="586405">
              <a:spcBef>
                <a:spcPts val="61"/>
              </a:spcBef>
              <a:buFont typeface="Arial MT"/>
              <a:buChar char="•"/>
              <a:tabLst>
                <a:tab pos="62306" algn="l"/>
              </a:tabLst>
            </a:pPr>
            <a:r>
              <a:rPr lang="it-IT" sz="705" kern="0" spc="-29" dirty="0">
                <a:solidFill>
                  <a:sysClr val="windowText" lastClr="000000"/>
                </a:solidFill>
                <a:latin typeface="Tahoma"/>
                <a:cs typeface="Tahoma"/>
              </a:rPr>
              <a:t>Istituto penitenziario minorile Firenze</a:t>
            </a:r>
            <a:endParaRPr lang="it-IT" sz="705" kern="0" dirty="0">
              <a:solidFill>
                <a:sysClr val="windowText" lastClr="000000"/>
              </a:solidFill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213</Words>
  <Application>Microsoft Office PowerPoint</Application>
  <PresentationFormat>Widescreen</PresentationFormat>
  <Paragraphs>60</Paragraphs>
  <Slides>1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6" baseType="lpstr">
      <vt:lpstr>Aptos</vt:lpstr>
      <vt:lpstr>Arial MT</vt:lpstr>
      <vt:lpstr>Calibri</vt:lpstr>
      <vt:lpstr>Tahoma</vt:lpstr>
      <vt:lpstr>Office Theme</vt:lpstr>
      <vt:lpstr>ORGANIGRAMMA Siaf Spa 08/09/2026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Raffaele Montesano</dc:creator>
  <cp:lastModifiedBy>Raffaele Montesano</cp:lastModifiedBy>
  <cp:revision>1</cp:revision>
  <cp:lastPrinted>2026-09-08T11:35:57Z</cp:lastPrinted>
  <dcterms:created xsi:type="dcterms:W3CDTF">2026-04-23T08:17:12Z</dcterms:created>
  <dcterms:modified xsi:type="dcterms:W3CDTF">2026-09-08T12:07:50Z</dcterms:modified>
</cp:coreProperties>
</file>